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56" r:id="rId2"/>
  </p:sldIdLst>
  <p:sldSz cx="21388388" cy="30275213"/>
  <p:notesSz cx="6858000" cy="9144000"/>
  <p:defaultTextStyle>
    <a:defPPr>
      <a:defRPr lang="en-US"/>
    </a:defPPr>
    <a:lvl1pPr marL="0" algn="l" defTabSz="2952140" rtl="0" eaLnBrk="1" latinLnBrk="0" hangingPunct="1">
      <a:defRPr sz="5800" kern="1200">
        <a:solidFill>
          <a:schemeClr val="tx1"/>
        </a:solidFill>
        <a:latin typeface="+mn-lt"/>
        <a:ea typeface="+mn-ea"/>
        <a:cs typeface="+mn-cs"/>
      </a:defRPr>
    </a:lvl1pPr>
    <a:lvl2pPr marL="1476070" algn="l" defTabSz="2952140" rtl="0" eaLnBrk="1" latinLnBrk="0" hangingPunct="1">
      <a:defRPr sz="5800" kern="1200">
        <a:solidFill>
          <a:schemeClr val="tx1"/>
        </a:solidFill>
        <a:latin typeface="+mn-lt"/>
        <a:ea typeface="+mn-ea"/>
        <a:cs typeface="+mn-cs"/>
      </a:defRPr>
    </a:lvl2pPr>
    <a:lvl3pPr marL="2952140" algn="l" defTabSz="2952140" rtl="0" eaLnBrk="1" latinLnBrk="0" hangingPunct="1">
      <a:defRPr sz="5800" kern="1200">
        <a:solidFill>
          <a:schemeClr val="tx1"/>
        </a:solidFill>
        <a:latin typeface="+mn-lt"/>
        <a:ea typeface="+mn-ea"/>
        <a:cs typeface="+mn-cs"/>
      </a:defRPr>
    </a:lvl3pPr>
    <a:lvl4pPr marL="4428211" algn="l" defTabSz="2952140" rtl="0" eaLnBrk="1" latinLnBrk="0" hangingPunct="1">
      <a:defRPr sz="5800" kern="1200">
        <a:solidFill>
          <a:schemeClr val="tx1"/>
        </a:solidFill>
        <a:latin typeface="+mn-lt"/>
        <a:ea typeface="+mn-ea"/>
        <a:cs typeface="+mn-cs"/>
      </a:defRPr>
    </a:lvl4pPr>
    <a:lvl5pPr marL="5904281" algn="l" defTabSz="2952140" rtl="0" eaLnBrk="1" latinLnBrk="0" hangingPunct="1">
      <a:defRPr sz="5800" kern="1200">
        <a:solidFill>
          <a:schemeClr val="tx1"/>
        </a:solidFill>
        <a:latin typeface="+mn-lt"/>
        <a:ea typeface="+mn-ea"/>
        <a:cs typeface="+mn-cs"/>
      </a:defRPr>
    </a:lvl5pPr>
    <a:lvl6pPr marL="7380351" algn="l" defTabSz="2952140" rtl="0" eaLnBrk="1" latinLnBrk="0" hangingPunct="1">
      <a:defRPr sz="5800" kern="1200">
        <a:solidFill>
          <a:schemeClr val="tx1"/>
        </a:solidFill>
        <a:latin typeface="+mn-lt"/>
        <a:ea typeface="+mn-ea"/>
        <a:cs typeface="+mn-cs"/>
      </a:defRPr>
    </a:lvl6pPr>
    <a:lvl7pPr marL="8856421" algn="l" defTabSz="2952140" rtl="0" eaLnBrk="1" latinLnBrk="0" hangingPunct="1">
      <a:defRPr sz="5800" kern="1200">
        <a:solidFill>
          <a:schemeClr val="tx1"/>
        </a:solidFill>
        <a:latin typeface="+mn-lt"/>
        <a:ea typeface="+mn-ea"/>
        <a:cs typeface="+mn-cs"/>
      </a:defRPr>
    </a:lvl7pPr>
    <a:lvl8pPr marL="10332491" algn="l" defTabSz="2952140" rtl="0" eaLnBrk="1" latinLnBrk="0" hangingPunct="1">
      <a:defRPr sz="5800" kern="1200">
        <a:solidFill>
          <a:schemeClr val="tx1"/>
        </a:solidFill>
        <a:latin typeface="+mn-lt"/>
        <a:ea typeface="+mn-ea"/>
        <a:cs typeface="+mn-cs"/>
      </a:defRPr>
    </a:lvl8pPr>
    <a:lvl9pPr marL="11808562" algn="l" defTabSz="295214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60" d="100"/>
          <a:sy n="60" d="100"/>
        </p:scale>
        <p:origin x="120" y="7416"/>
      </p:cViewPr>
      <p:guideLst>
        <p:guide orient="horz" pos="9536"/>
        <p:guide pos="67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SUv%20CH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2549112556543"/>
          <c:y val="2.8472879698788551E-2"/>
          <c:w val="0.8319455299866847"/>
          <c:h val="0.78704464759843551"/>
        </c:manualLayout>
      </c:layout>
      <c:scatterChart>
        <c:scatterStyle val="lineMarker"/>
        <c:varyColors val="0"/>
        <c:ser>
          <c:idx val="0"/>
          <c:order val="0"/>
          <c:tx>
            <c:v>CH4 Suva</c:v>
          </c:tx>
          <c:spPr>
            <a:ln w="28575">
              <a:noFill/>
            </a:ln>
          </c:spPr>
          <c:marker>
            <c:symbol val="diamond"/>
            <c:size val="10"/>
          </c:marker>
          <c:xVal>
            <c:numRef>
              <c:f>Sheet1!$P$2:$P$151</c:f>
              <c:numCache>
                <c:formatCode>[$-409]mmm\-yy;@</c:formatCode>
                <c:ptCount val="150"/>
                <c:pt idx="0">
                  <c:v>34553</c:v>
                </c:pt>
                <c:pt idx="1">
                  <c:v>34611</c:v>
                </c:pt>
                <c:pt idx="2">
                  <c:v>34612</c:v>
                </c:pt>
                <c:pt idx="3">
                  <c:v>34618</c:v>
                </c:pt>
                <c:pt idx="4">
                  <c:v>34640</c:v>
                </c:pt>
                <c:pt idx="5">
                  <c:v>34649</c:v>
                </c:pt>
                <c:pt idx="6">
                  <c:v>34656</c:v>
                </c:pt>
                <c:pt idx="7">
                  <c:v>34669</c:v>
                </c:pt>
                <c:pt idx="8">
                  <c:v>34675</c:v>
                </c:pt>
                <c:pt idx="9">
                  <c:v>34684</c:v>
                </c:pt>
                <c:pt idx="10">
                  <c:v>34691</c:v>
                </c:pt>
                <c:pt idx="11">
                  <c:v>34700</c:v>
                </c:pt>
                <c:pt idx="12">
                  <c:v>34705</c:v>
                </c:pt>
                <c:pt idx="13">
                  <c:v>34718</c:v>
                </c:pt>
                <c:pt idx="14">
                  <c:v>34734</c:v>
                </c:pt>
                <c:pt idx="15">
                  <c:v>34740</c:v>
                </c:pt>
                <c:pt idx="16">
                  <c:v>34761</c:v>
                </c:pt>
                <c:pt idx="17">
                  <c:v>34795</c:v>
                </c:pt>
                <c:pt idx="18">
                  <c:v>34812</c:v>
                </c:pt>
                <c:pt idx="19">
                  <c:v>34826</c:v>
                </c:pt>
                <c:pt idx="20">
                  <c:v>34838</c:v>
                </c:pt>
                <c:pt idx="21">
                  <c:v>34852</c:v>
                </c:pt>
                <c:pt idx="22">
                  <c:v>34861</c:v>
                </c:pt>
                <c:pt idx="23">
                  <c:v>34866</c:v>
                </c:pt>
                <c:pt idx="24">
                  <c:v>34889</c:v>
                </c:pt>
                <c:pt idx="25">
                  <c:v>34897</c:v>
                </c:pt>
                <c:pt idx="26">
                  <c:v>34908</c:v>
                </c:pt>
                <c:pt idx="27">
                  <c:v>34914</c:v>
                </c:pt>
                <c:pt idx="28">
                  <c:v>34921</c:v>
                </c:pt>
                <c:pt idx="29">
                  <c:v>34919</c:v>
                </c:pt>
                <c:pt idx="30">
                  <c:v>34935</c:v>
                </c:pt>
                <c:pt idx="31">
                  <c:v>34943</c:v>
                </c:pt>
                <c:pt idx="32">
                  <c:v>34952</c:v>
                </c:pt>
                <c:pt idx="33">
                  <c:v>34960</c:v>
                </c:pt>
                <c:pt idx="34">
                  <c:v>34966</c:v>
                </c:pt>
                <c:pt idx="35">
                  <c:v>34971</c:v>
                </c:pt>
                <c:pt idx="36">
                  <c:v>34977</c:v>
                </c:pt>
                <c:pt idx="37">
                  <c:v>34985</c:v>
                </c:pt>
                <c:pt idx="38">
                  <c:v>35013</c:v>
                </c:pt>
                <c:pt idx="39">
                  <c:v>35020</c:v>
                </c:pt>
                <c:pt idx="40">
                  <c:v>35026</c:v>
                </c:pt>
                <c:pt idx="41">
                  <c:v>35034</c:v>
                </c:pt>
                <c:pt idx="42">
                  <c:v>35041</c:v>
                </c:pt>
                <c:pt idx="43">
                  <c:v>35048</c:v>
                </c:pt>
                <c:pt idx="44">
                  <c:v>35055</c:v>
                </c:pt>
                <c:pt idx="45">
                  <c:v>34711</c:v>
                </c:pt>
                <c:pt idx="46">
                  <c:v>35090</c:v>
                </c:pt>
                <c:pt idx="47">
                  <c:v>35097</c:v>
                </c:pt>
                <c:pt idx="48">
                  <c:v>35107</c:v>
                </c:pt>
                <c:pt idx="49">
                  <c:v>35131</c:v>
                </c:pt>
                <c:pt idx="50">
                  <c:v>35144</c:v>
                </c:pt>
                <c:pt idx="51">
                  <c:v>35157</c:v>
                </c:pt>
                <c:pt idx="52">
                  <c:v>35180</c:v>
                </c:pt>
                <c:pt idx="53">
                  <c:v>35187</c:v>
                </c:pt>
                <c:pt idx="54">
                  <c:v>35199</c:v>
                </c:pt>
                <c:pt idx="55">
                  <c:v>35214</c:v>
                </c:pt>
                <c:pt idx="56">
                  <c:v>35241</c:v>
                </c:pt>
                <c:pt idx="57">
                  <c:v>35261</c:v>
                </c:pt>
                <c:pt idx="58">
                  <c:v>35272</c:v>
                </c:pt>
                <c:pt idx="59">
                  <c:v>35285</c:v>
                </c:pt>
                <c:pt idx="60">
                  <c:v>35299</c:v>
                </c:pt>
                <c:pt idx="61">
                  <c:v>35313</c:v>
                </c:pt>
                <c:pt idx="62">
                  <c:v>35327</c:v>
                </c:pt>
                <c:pt idx="63">
                  <c:v>35341</c:v>
                </c:pt>
                <c:pt idx="64">
                  <c:v>35355</c:v>
                </c:pt>
                <c:pt idx="65">
                  <c:v>35369</c:v>
                </c:pt>
                <c:pt idx="66">
                  <c:v>35370</c:v>
                </c:pt>
                <c:pt idx="67">
                  <c:v>35408</c:v>
                </c:pt>
                <c:pt idx="68">
                  <c:v>35429</c:v>
                </c:pt>
                <c:pt idx="69">
                  <c:v>35446</c:v>
                </c:pt>
                <c:pt idx="70">
                  <c:v>35466</c:v>
                </c:pt>
                <c:pt idx="71">
                  <c:v>35485</c:v>
                </c:pt>
                <c:pt idx="72">
                  <c:v>35495</c:v>
                </c:pt>
                <c:pt idx="73">
                  <c:v>35509</c:v>
                </c:pt>
                <c:pt idx="74">
                  <c:v>35544</c:v>
                </c:pt>
                <c:pt idx="75">
                  <c:v>35569</c:v>
                </c:pt>
                <c:pt idx="76">
                  <c:v>35589</c:v>
                </c:pt>
                <c:pt idx="77">
                  <c:v>35610</c:v>
                </c:pt>
                <c:pt idx="78">
                  <c:v>35624</c:v>
                </c:pt>
                <c:pt idx="79">
                  <c:v>35659</c:v>
                </c:pt>
                <c:pt idx="80">
                  <c:v>35673</c:v>
                </c:pt>
                <c:pt idx="81">
                  <c:v>35701</c:v>
                </c:pt>
                <c:pt idx="82">
                  <c:v>35716</c:v>
                </c:pt>
                <c:pt idx="83">
                  <c:v>35736</c:v>
                </c:pt>
                <c:pt idx="84">
                  <c:v>35752</c:v>
                </c:pt>
                <c:pt idx="85">
                  <c:v>35767</c:v>
                </c:pt>
                <c:pt idx="86">
                  <c:v>35822</c:v>
                </c:pt>
                <c:pt idx="87">
                  <c:v>35843</c:v>
                </c:pt>
                <c:pt idx="88">
                  <c:v>35862</c:v>
                </c:pt>
                <c:pt idx="89">
                  <c:v>35880</c:v>
                </c:pt>
                <c:pt idx="90">
                  <c:v>35893</c:v>
                </c:pt>
                <c:pt idx="91">
                  <c:v>35922</c:v>
                </c:pt>
                <c:pt idx="92">
                  <c:v>36025</c:v>
                </c:pt>
                <c:pt idx="93">
                  <c:v>36046</c:v>
                </c:pt>
                <c:pt idx="94">
                  <c:v>36080</c:v>
                </c:pt>
                <c:pt idx="95">
                  <c:v>36103</c:v>
                </c:pt>
                <c:pt idx="96">
                  <c:v>36146</c:v>
                </c:pt>
                <c:pt idx="97">
                  <c:v>36213</c:v>
                </c:pt>
                <c:pt idx="98">
                  <c:v>36238</c:v>
                </c:pt>
                <c:pt idx="99">
                  <c:v>36265</c:v>
                </c:pt>
                <c:pt idx="100">
                  <c:v>36299</c:v>
                </c:pt>
                <c:pt idx="101">
                  <c:v>36329</c:v>
                </c:pt>
                <c:pt idx="102">
                  <c:v>36361</c:v>
                </c:pt>
                <c:pt idx="103">
                  <c:v>36391</c:v>
                </c:pt>
                <c:pt idx="104">
                  <c:v>36410</c:v>
                </c:pt>
                <c:pt idx="105">
                  <c:v>36445</c:v>
                </c:pt>
                <c:pt idx="106">
                  <c:v>36476</c:v>
                </c:pt>
                <c:pt idx="107">
                  <c:v>36514</c:v>
                </c:pt>
                <c:pt idx="108">
                  <c:v>36544</c:v>
                </c:pt>
                <c:pt idx="109">
                  <c:v>36572</c:v>
                </c:pt>
                <c:pt idx="110">
                  <c:v>36598</c:v>
                </c:pt>
                <c:pt idx="111">
                  <c:v>36623</c:v>
                </c:pt>
                <c:pt idx="112">
                  <c:v>36658</c:v>
                </c:pt>
                <c:pt idx="113">
                  <c:v>36763</c:v>
                </c:pt>
                <c:pt idx="114">
                  <c:v>36784</c:v>
                </c:pt>
                <c:pt idx="115">
                  <c:v>36799</c:v>
                </c:pt>
                <c:pt idx="116">
                  <c:v>36831</c:v>
                </c:pt>
                <c:pt idx="117">
                  <c:v>36873</c:v>
                </c:pt>
                <c:pt idx="118">
                  <c:v>36912</c:v>
                </c:pt>
                <c:pt idx="119">
                  <c:v>36941</c:v>
                </c:pt>
                <c:pt idx="120">
                  <c:v>36962</c:v>
                </c:pt>
                <c:pt idx="121">
                  <c:v>36998</c:v>
                </c:pt>
                <c:pt idx="122">
                  <c:v>37048</c:v>
                </c:pt>
                <c:pt idx="123">
                  <c:v>37074</c:v>
                </c:pt>
                <c:pt idx="124">
                  <c:v>37099</c:v>
                </c:pt>
                <c:pt idx="125">
                  <c:v>37123</c:v>
                </c:pt>
                <c:pt idx="126">
                  <c:v>37181</c:v>
                </c:pt>
                <c:pt idx="127">
                  <c:v>37202</c:v>
                </c:pt>
                <c:pt idx="128">
                  <c:v>37235</c:v>
                </c:pt>
                <c:pt idx="129">
                  <c:v>37258</c:v>
                </c:pt>
                <c:pt idx="130">
                  <c:v>37280</c:v>
                </c:pt>
                <c:pt idx="131">
                  <c:v>37301</c:v>
                </c:pt>
                <c:pt idx="132">
                  <c:v>37322</c:v>
                </c:pt>
                <c:pt idx="133">
                  <c:v>37342</c:v>
                </c:pt>
                <c:pt idx="134">
                  <c:v>37364</c:v>
                </c:pt>
                <c:pt idx="135">
                  <c:v>37420</c:v>
                </c:pt>
                <c:pt idx="136">
                  <c:v>37452</c:v>
                </c:pt>
                <c:pt idx="137">
                  <c:v>37504</c:v>
                </c:pt>
                <c:pt idx="138">
                  <c:v>37526</c:v>
                </c:pt>
                <c:pt idx="139">
                  <c:v>37923</c:v>
                </c:pt>
                <c:pt idx="140">
                  <c:v>37649</c:v>
                </c:pt>
                <c:pt idx="141">
                  <c:v>37693</c:v>
                </c:pt>
                <c:pt idx="142">
                  <c:v>37725</c:v>
                </c:pt>
                <c:pt idx="143">
                  <c:v>37756</c:v>
                </c:pt>
                <c:pt idx="144">
                  <c:v>37789</c:v>
                </c:pt>
                <c:pt idx="145">
                  <c:v>37819</c:v>
                </c:pt>
                <c:pt idx="146">
                  <c:v>37889</c:v>
                </c:pt>
                <c:pt idx="147">
                  <c:v>37923</c:v>
                </c:pt>
                <c:pt idx="148">
                  <c:v>37955</c:v>
                </c:pt>
                <c:pt idx="149">
                  <c:v>38006</c:v>
                </c:pt>
              </c:numCache>
            </c:numRef>
          </c:xVal>
          <c:yVal>
            <c:numRef>
              <c:f>Sheet1!$Q$2:$Q$151</c:f>
              <c:numCache>
                <c:formatCode>General</c:formatCode>
                <c:ptCount val="150"/>
                <c:pt idx="0">
                  <c:v>1708.25</c:v>
                </c:pt>
                <c:pt idx="1">
                  <c:v>1712.7</c:v>
                </c:pt>
                <c:pt idx="2">
                  <c:v>1715.75</c:v>
                </c:pt>
                <c:pt idx="3">
                  <c:v>1712.7666666666667</c:v>
                </c:pt>
                <c:pt idx="4">
                  <c:v>1708.85</c:v>
                </c:pt>
                <c:pt idx="5">
                  <c:v>1706.5</c:v>
                </c:pt>
                <c:pt idx="6">
                  <c:v>1702.366666666667</c:v>
                </c:pt>
                <c:pt idx="7">
                  <c:v>1702.0333333333331</c:v>
                </c:pt>
                <c:pt idx="8">
                  <c:v>1699.6666666666667</c:v>
                </c:pt>
                <c:pt idx="9">
                  <c:v>1784.3000000000002</c:v>
                </c:pt>
                <c:pt idx="10">
                  <c:v>1696.55</c:v>
                </c:pt>
                <c:pt idx="11">
                  <c:v>1699.2</c:v>
                </c:pt>
                <c:pt idx="12">
                  <c:v>1696.4</c:v>
                </c:pt>
                <c:pt idx="13">
                  <c:v>1691.35</c:v>
                </c:pt>
                <c:pt idx="14">
                  <c:v>1699.75</c:v>
                </c:pt>
                <c:pt idx="15">
                  <c:v>1688.8</c:v>
                </c:pt>
                <c:pt idx="16">
                  <c:v>1705.2</c:v>
                </c:pt>
                <c:pt idx="17">
                  <c:v>1710.1</c:v>
                </c:pt>
                <c:pt idx="18">
                  <c:v>1701.9</c:v>
                </c:pt>
                <c:pt idx="19">
                  <c:v>1701.7</c:v>
                </c:pt>
                <c:pt idx="20">
                  <c:v>1703.9</c:v>
                </c:pt>
                <c:pt idx="21">
                  <c:v>1704.8</c:v>
                </c:pt>
                <c:pt idx="22">
                  <c:v>1710</c:v>
                </c:pt>
                <c:pt idx="23">
                  <c:v>1709.5</c:v>
                </c:pt>
                <c:pt idx="24">
                  <c:v>1709.9</c:v>
                </c:pt>
                <c:pt idx="25">
                  <c:v>1709.7</c:v>
                </c:pt>
                <c:pt idx="26">
                  <c:v>1719.4</c:v>
                </c:pt>
                <c:pt idx="27">
                  <c:v>1712.2</c:v>
                </c:pt>
                <c:pt idx="28">
                  <c:v>1718.1</c:v>
                </c:pt>
                <c:pt idx="29">
                  <c:v>1711.5</c:v>
                </c:pt>
                <c:pt idx="30">
                  <c:v>1719.9</c:v>
                </c:pt>
                <c:pt idx="31">
                  <c:v>1720.1</c:v>
                </c:pt>
                <c:pt idx="32">
                  <c:v>1718.2</c:v>
                </c:pt>
                <c:pt idx="33">
                  <c:v>1711.4</c:v>
                </c:pt>
                <c:pt idx="34">
                  <c:v>1714.5</c:v>
                </c:pt>
                <c:pt idx="35">
                  <c:v>1720.8</c:v>
                </c:pt>
                <c:pt idx="36">
                  <c:v>1716.4</c:v>
                </c:pt>
                <c:pt idx="37">
                  <c:v>1721.8</c:v>
                </c:pt>
                <c:pt idx="38">
                  <c:v>1717.1</c:v>
                </c:pt>
                <c:pt idx="39">
                  <c:v>1716.7</c:v>
                </c:pt>
                <c:pt idx="40">
                  <c:v>1710.7</c:v>
                </c:pt>
                <c:pt idx="41">
                  <c:v>1705.5</c:v>
                </c:pt>
                <c:pt idx="42">
                  <c:v>1710.1</c:v>
                </c:pt>
                <c:pt idx="43">
                  <c:v>1706.7</c:v>
                </c:pt>
                <c:pt idx="44">
                  <c:v>1708.1</c:v>
                </c:pt>
                <c:pt idx="45">
                  <c:v>1709.8</c:v>
                </c:pt>
                <c:pt idx="46">
                  <c:v>1695</c:v>
                </c:pt>
                <c:pt idx="47">
                  <c:v>1703.4</c:v>
                </c:pt>
                <c:pt idx="48">
                  <c:v>1705.8</c:v>
                </c:pt>
                <c:pt idx="49">
                  <c:v>1719.5</c:v>
                </c:pt>
                <c:pt idx="50">
                  <c:v>1697</c:v>
                </c:pt>
                <c:pt idx="51">
                  <c:v>1699</c:v>
                </c:pt>
                <c:pt idx="52">
                  <c:v>1701.3</c:v>
                </c:pt>
                <c:pt idx="53">
                  <c:v>1704.5</c:v>
                </c:pt>
                <c:pt idx="54">
                  <c:v>1713.1</c:v>
                </c:pt>
                <c:pt idx="55">
                  <c:v>1711.9</c:v>
                </c:pt>
                <c:pt idx="56">
                  <c:v>1743.2</c:v>
                </c:pt>
                <c:pt idx="57">
                  <c:v>1721.4</c:v>
                </c:pt>
                <c:pt idx="58">
                  <c:v>1719.5</c:v>
                </c:pt>
                <c:pt idx="59">
                  <c:v>1722.2</c:v>
                </c:pt>
                <c:pt idx="60">
                  <c:v>1723.9</c:v>
                </c:pt>
                <c:pt idx="61">
                  <c:v>1730.4</c:v>
                </c:pt>
                <c:pt idx="62">
                  <c:v>1716.3</c:v>
                </c:pt>
                <c:pt idx="63">
                  <c:v>1723.5</c:v>
                </c:pt>
                <c:pt idx="64">
                  <c:v>1711.1</c:v>
                </c:pt>
                <c:pt idx="65">
                  <c:v>1710.4</c:v>
                </c:pt>
                <c:pt idx="66">
                  <c:v>1705.8</c:v>
                </c:pt>
                <c:pt idx="67">
                  <c:v>1699.1</c:v>
                </c:pt>
                <c:pt idx="68">
                  <c:v>1702.4</c:v>
                </c:pt>
                <c:pt idx="69">
                  <c:v>1699.6</c:v>
                </c:pt>
                <c:pt idx="70">
                  <c:v>1713.8</c:v>
                </c:pt>
                <c:pt idx="71">
                  <c:v>1710.4</c:v>
                </c:pt>
                <c:pt idx="72">
                  <c:v>1729.4</c:v>
                </c:pt>
                <c:pt idx="73">
                  <c:v>1710.7</c:v>
                </c:pt>
                <c:pt idx="74">
                  <c:v>1714.5</c:v>
                </c:pt>
                <c:pt idx="75">
                  <c:v>1719.9</c:v>
                </c:pt>
                <c:pt idx="76">
                  <c:v>1720.3</c:v>
                </c:pt>
                <c:pt idx="77">
                  <c:v>1725.9</c:v>
                </c:pt>
                <c:pt idx="78">
                  <c:v>1724.3</c:v>
                </c:pt>
                <c:pt idx="79">
                  <c:v>1719.8</c:v>
                </c:pt>
                <c:pt idx="80">
                  <c:v>1723.9</c:v>
                </c:pt>
                <c:pt idx="81">
                  <c:v>1724.3</c:v>
                </c:pt>
                <c:pt idx="82">
                  <c:v>1750.3</c:v>
                </c:pt>
                <c:pt idx="83">
                  <c:v>1725.9</c:v>
                </c:pt>
                <c:pt idx="84">
                  <c:v>1723.7</c:v>
                </c:pt>
                <c:pt idx="85">
                  <c:v>1724.2</c:v>
                </c:pt>
                <c:pt idx="86">
                  <c:v>1709.1</c:v>
                </c:pt>
                <c:pt idx="87">
                  <c:v>1704.3</c:v>
                </c:pt>
                <c:pt idx="88">
                  <c:v>1709.6</c:v>
                </c:pt>
                <c:pt idx="89">
                  <c:v>1703</c:v>
                </c:pt>
                <c:pt idx="90">
                  <c:v>1709.6</c:v>
                </c:pt>
                <c:pt idx="91">
                  <c:v>1718.9</c:v>
                </c:pt>
                <c:pt idx="92">
                  <c:v>1749.6</c:v>
                </c:pt>
                <c:pt idx="93">
                  <c:v>1741.5</c:v>
                </c:pt>
                <c:pt idx="94">
                  <c:v>1737.6</c:v>
                </c:pt>
                <c:pt idx="95">
                  <c:v>1771.6</c:v>
                </c:pt>
                <c:pt idx="96">
                  <c:v>1740.3</c:v>
                </c:pt>
                <c:pt idx="97">
                  <c:v>1800.4</c:v>
                </c:pt>
                <c:pt idx="98">
                  <c:v>1847.2</c:v>
                </c:pt>
                <c:pt idx="99">
                  <c:v>1737</c:v>
                </c:pt>
                <c:pt idx="100">
                  <c:v>1772.1</c:v>
                </c:pt>
                <c:pt idx="101">
                  <c:v>1737.1</c:v>
                </c:pt>
                <c:pt idx="102">
                  <c:v>1742.9</c:v>
                </c:pt>
                <c:pt idx="103">
                  <c:v>1749.3</c:v>
                </c:pt>
                <c:pt idx="104">
                  <c:v>1806.1</c:v>
                </c:pt>
                <c:pt idx="105">
                  <c:v>1754.7</c:v>
                </c:pt>
                <c:pt idx="106">
                  <c:v>1742.5</c:v>
                </c:pt>
                <c:pt idx="107">
                  <c:v>1732.2</c:v>
                </c:pt>
                <c:pt idx="108">
                  <c:v>1718.7</c:v>
                </c:pt>
                <c:pt idx="109">
                  <c:v>1752</c:v>
                </c:pt>
                <c:pt idx="110">
                  <c:v>1760</c:v>
                </c:pt>
                <c:pt idx="111">
                  <c:v>1729.9</c:v>
                </c:pt>
                <c:pt idx="112">
                  <c:v>1737</c:v>
                </c:pt>
                <c:pt idx="113">
                  <c:v>1746.7</c:v>
                </c:pt>
                <c:pt idx="114">
                  <c:v>1739</c:v>
                </c:pt>
                <c:pt idx="115">
                  <c:v>1749.7</c:v>
                </c:pt>
                <c:pt idx="116">
                  <c:v>1768.4</c:v>
                </c:pt>
                <c:pt idx="117">
                  <c:v>1859.5</c:v>
                </c:pt>
                <c:pt idx="118">
                  <c:v>1745.1</c:v>
                </c:pt>
                <c:pt idx="119">
                  <c:v>1749.9</c:v>
                </c:pt>
                <c:pt idx="120">
                  <c:v>1723.5</c:v>
                </c:pt>
                <c:pt idx="121">
                  <c:v>1740.7</c:v>
                </c:pt>
                <c:pt idx="122">
                  <c:v>1748.8</c:v>
                </c:pt>
                <c:pt idx="123">
                  <c:v>1753.7</c:v>
                </c:pt>
                <c:pt idx="124">
                  <c:v>1763.3</c:v>
                </c:pt>
                <c:pt idx="125">
                  <c:v>1748.9</c:v>
                </c:pt>
                <c:pt idx="126">
                  <c:v>1757.1</c:v>
                </c:pt>
                <c:pt idx="127">
                  <c:v>1756.2</c:v>
                </c:pt>
                <c:pt idx="128">
                  <c:v>1742.4</c:v>
                </c:pt>
                <c:pt idx="129">
                  <c:v>1741.8</c:v>
                </c:pt>
                <c:pt idx="130">
                  <c:v>1729.9</c:v>
                </c:pt>
                <c:pt idx="131">
                  <c:v>1754.4</c:v>
                </c:pt>
                <c:pt idx="132">
                  <c:v>1744.4</c:v>
                </c:pt>
                <c:pt idx="133">
                  <c:v>1735.5</c:v>
                </c:pt>
                <c:pt idx="134">
                  <c:v>1740.9</c:v>
                </c:pt>
                <c:pt idx="135">
                  <c:v>1751.7</c:v>
                </c:pt>
                <c:pt idx="136">
                  <c:v>1755</c:v>
                </c:pt>
                <c:pt idx="137">
                  <c:v>1763.2</c:v>
                </c:pt>
                <c:pt idx="138">
                  <c:v>1755.7</c:v>
                </c:pt>
                <c:pt idx="139">
                  <c:v>1741.6</c:v>
                </c:pt>
                <c:pt idx="140">
                  <c:v>1731.8</c:v>
                </c:pt>
                <c:pt idx="141">
                  <c:v>1770.6</c:v>
                </c:pt>
                <c:pt idx="142">
                  <c:v>1737.6</c:v>
                </c:pt>
                <c:pt idx="143">
                  <c:v>1758.3</c:v>
                </c:pt>
                <c:pt idx="144">
                  <c:v>1763.2</c:v>
                </c:pt>
                <c:pt idx="145">
                  <c:v>1769.6</c:v>
                </c:pt>
                <c:pt idx="146">
                  <c:v>1757.5</c:v>
                </c:pt>
                <c:pt idx="147">
                  <c:v>1750.4</c:v>
                </c:pt>
                <c:pt idx="148">
                  <c:v>1744.3</c:v>
                </c:pt>
                <c:pt idx="149">
                  <c:v>1727.3</c:v>
                </c:pt>
              </c:numCache>
            </c:numRef>
          </c:yVal>
          <c:smooth val="0"/>
        </c:ser>
        <c:dLbls>
          <c:showLegendKey val="0"/>
          <c:showVal val="0"/>
          <c:showCatName val="0"/>
          <c:showSerName val="0"/>
          <c:showPercent val="0"/>
          <c:showBubbleSize val="0"/>
        </c:dLbls>
        <c:axId val="74636288"/>
        <c:axId val="80536320"/>
      </c:scatterChart>
      <c:valAx>
        <c:axId val="74636288"/>
        <c:scaling>
          <c:orientation val="minMax"/>
          <c:max val="38000"/>
          <c:min val="34500"/>
        </c:scaling>
        <c:delete val="0"/>
        <c:axPos val="b"/>
        <c:numFmt formatCode="[$-409]mmm\-yy;@" sourceLinked="1"/>
        <c:majorTickMark val="out"/>
        <c:minorTickMark val="none"/>
        <c:tickLblPos val="nextTo"/>
        <c:txPr>
          <a:bodyPr/>
          <a:lstStyle/>
          <a:p>
            <a:pPr>
              <a:defRPr sz="1400"/>
            </a:pPr>
            <a:endParaRPr lang="en-US"/>
          </a:p>
        </c:txPr>
        <c:crossAx val="80536320"/>
        <c:crosses val="autoZero"/>
        <c:crossBetween val="midCat"/>
        <c:majorUnit val="370"/>
      </c:valAx>
      <c:valAx>
        <c:axId val="80536320"/>
        <c:scaling>
          <c:orientation val="minMax"/>
        </c:scaling>
        <c:delete val="0"/>
        <c:axPos val="l"/>
        <c:numFmt formatCode="General" sourceLinked="1"/>
        <c:majorTickMark val="out"/>
        <c:minorTickMark val="none"/>
        <c:tickLblPos val="nextTo"/>
        <c:txPr>
          <a:bodyPr/>
          <a:lstStyle/>
          <a:p>
            <a:pPr>
              <a:defRPr sz="1600"/>
            </a:pPr>
            <a:endParaRPr lang="en-US"/>
          </a:p>
        </c:txPr>
        <c:crossAx val="74636288"/>
        <c:crosses val="autoZero"/>
        <c:crossBetween val="midCat"/>
      </c:valAx>
    </c:plotArea>
    <c:legend>
      <c:legendPos val="r"/>
      <c:layout>
        <c:manualLayout>
          <c:xMode val="edge"/>
          <c:yMode val="edge"/>
          <c:x val="0.79382255952302094"/>
          <c:y val="2.4933660596547873E-2"/>
          <c:w val="0.18041085471428867"/>
          <c:h val="5.9228469320621091E-2"/>
        </c:manualLayout>
      </c:layout>
      <c:overlay val="0"/>
    </c:legend>
    <c:plotVisOnly val="1"/>
    <c:dispBlanksAs val="gap"/>
    <c:showDLblsOverMax val="0"/>
  </c:chart>
  <c:txPr>
    <a:bodyPr/>
    <a:lstStyle/>
    <a:p>
      <a:pPr>
        <a:defRPr sz="12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07007078660623"/>
          <c:y val="0.10305690104085494"/>
          <c:w val="0.75334344076555648"/>
          <c:h val="0.74842450614725786"/>
        </c:manualLayout>
      </c:layout>
      <c:scatterChart>
        <c:scatterStyle val="smoothMarker"/>
        <c:varyColors val="0"/>
        <c:ser>
          <c:idx val="0"/>
          <c:order val="0"/>
          <c:tx>
            <c:strRef>
              <c:f>'[Background-CH4.xlsx]Data Comparison'!$B$1</c:f>
              <c:strCache>
                <c:ptCount val="1"/>
                <c:pt idx="0">
                  <c:v>Monthly Average SPO 2016</c:v>
                </c:pt>
              </c:strCache>
            </c:strRef>
          </c:tx>
          <c:xVal>
            <c:strRef>
              <c:f>'[Background-CH4.xlsx]Data Comparison'!$A$2:$A$13</c:f>
              <c:strCache>
                <c:ptCount val="12"/>
                <c:pt idx="0">
                  <c:v>Jan-17</c:v>
                </c:pt>
                <c:pt idx="1">
                  <c:v>2/1/2017</c:v>
                </c:pt>
                <c:pt idx="2">
                  <c:v>3/1/2017</c:v>
                </c:pt>
                <c:pt idx="3">
                  <c:v>4/1/2017</c:v>
                </c:pt>
                <c:pt idx="4">
                  <c:v>5/1/2017</c:v>
                </c:pt>
                <c:pt idx="5">
                  <c:v>6/1/2017</c:v>
                </c:pt>
                <c:pt idx="6">
                  <c:v>7/1/2017</c:v>
                </c:pt>
                <c:pt idx="7">
                  <c:v>8/1/2017</c:v>
                </c:pt>
                <c:pt idx="8">
                  <c:v>9/1/2017</c:v>
                </c:pt>
                <c:pt idx="9">
                  <c:v>10/1/2017</c:v>
                </c:pt>
                <c:pt idx="10">
                  <c:v>11/1/2017</c:v>
                </c:pt>
                <c:pt idx="11">
                  <c:v>Dec</c:v>
                </c:pt>
              </c:strCache>
            </c:strRef>
          </c:xVal>
          <c:yVal>
            <c:numRef>
              <c:f>'[Background-CH4.xlsx]Data Comparison'!$B$2:$B$13</c:f>
              <c:numCache>
                <c:formatCode>General</c:formatCode>
                <c:ptCount val="12"/>
                <c:pt idx="0">
                  <c:v>1779.55</c:v>
                </c:pt>
                <c:pt idx="1">
                  <c:v>1774.91</c:v>
                </c:pt>
                <c:pt idx="2">
                  <c:v>1774.23</c:v>
                </c:pt>
                <c:pt idx="3">
                  <c:v>1778.15</c:v>
                </c:pt>
                <c:pt idx="4">
                  <c:v>1785.99</c:v>
                </c:pt>
                <c:pt idx="5">
                  <c:v>1793.53</c:v>
                </c:pt>
                <c:pt idx="6">
                  <c:v>1800.47</c:v>
                </c:pt>
                <c:pt idx="7">
                  <c:v>1805.53</c:v>
                </c:pt>
                <c:pt idx="8">
                  <c:v>1807.39</c:v>
                </c:pt>
                <c:pt idx="9">
                  <c:v>1806.08</c:v>
                </c:pt>
                <c:pt idx="10">
                  <c:v>1800.14</c:v>
                </c:pt>
                <c:pt idx="11">
                  <c:v>1794.38</c:v>
                </c:pt>
              </c:numCache>
            </c:numRef>
          </c:yVal>
          <c:smooth val="1"/>
        </c:ser>
        <c:ser>
          <c:idx val="1"/>
          <c:order val="1"/>
          <c:tx>
            <c:strRef>
              <c:f>'[Background-CH4.xlsx]Data Comparison'!$C$1</c:f>
              <c:strCache>
                <c:ptCount val="1"/>
                <c:pt idx="0">
                  <c:v>Monthly Average SMO 2016</c:v>
                </c:pt>
              </c:strCache>
            </c:strRef>
          </c:tx>
          <c:xVal>
            <c:strRef>
              <c:f>'[Background-CH4.xlsx]Data Comparison'!$A$2:$A$13</c:f>
              <c:strCache>
                <c:ptCount val="12"/>
                <c:pt idx="0">
                  <c:v>Jan-17</c:v>
                </c:pt>
                <c:pt idx="1">
                  <c:v>2/1/2017</c:v>
                </c:pt>
                <c:pt idx="2">
                  <c:v>3/1/2017</c:v>
                </c:pt>
                <c:pt idx="3">
                  <c:v>4/1/2017</c:v>
                </c:pt>
                <c:pt idx="4">
                  <c:v>5/1/2017</c:v>
                </c:pt>
                <c:pt idx="5">
                  <c:v>6/1/2017</c:v>
                </c:pt>
                <c:pt idx="6">
                  <c:v>7/1/2017</c:v>
                </c:pt>
                <c:pt idx="7">
                  <c:v>8/1/2017</c:v>
                </c:pt>
                <c:pt idx="8">
                  <c:v>9/1/2017</c:v>
                </c:pt>
                <c:pt idx="9">
                  <c:v>10/1/2017</c:v>
                </c:pt>
                <c:pt idx="10">
                  <c:v>11/1/2017</c:v>
                </c:pt>
                <c:pt idx="11">
                  <c:v>Dec</c:v>
                </c:pt>
              </c:strCache>
            </c:strRef>
          </c:xVal>
          <c:yVal>
            <c:numRef>
              <c:f>'[Background-CH4.xlsx]Data Comparison'!$C$2:$C$13</c:f>
              <c:numCache>
                <c:formatCode>General</c:formatCode>
                <c:ptCount val="12"/>
                <c:pt idx="0">
                  <c:v>1789.32</c:v>
                </c:pt>
                <c:pt idx="1">
                  <c:v>1789.98</c:v>
                </c:pt>
                <c:pt idx="2">
                  <c:v>1794.65</c:v>
                </c:pt>
                <c:pt idx="3">
                  <c:v>1793.83</c:v>
                </c:pt>
                <c:pt idx="4">
                  <c:v>1794.31</c:v>
                </c:pt>
                <c:pt idx="5">
                  <c:v>1800.3</c:v>
                </c:pt>
                <c:pt idx="6">
                  <c:v>1804.73</c:v>
                </c:pt>
                <c:pt idx="7">
                  <c:v>1805.25</c:v>
                </c:pt>
                <c:pt idx="8">
                  <c:v>1805.18</c:v>
                </c:pt>
                <c:pt idx="9">
                  <c:v>1802.22</c:v>
                </c:pt>
                <c:pt idx="10">
                  <c:v>1797.01</c:v>
                </c:pt>
                <c:pt idx="11">
                  <c:v>1800.32</c:v>
                </c:pt>
              </c:numCache>
            </c:numRef>
          </c:yVal>
          <c:smooth val="1"/>
        </c:ser>
        <c:ser>
          <c:idx val="2"/>
          <c:order val="2"/>
          <c:tx>
            <c:strRef>
              <c:f>'[Background-CH4.xlsx]Data Comparison'!$D$1</c:f>
              <c:strCache>
                <c:ptCount val="1"/>
                <c:pt idx="0">
                  <c:v>LOWER CAMPUS 2016</c:v>
                </c:pt>
              </c:strCache>
            </c:strRef>
          </c:tx>
          <c:xVal>
            <c:strRef>
              <c:f>'[Background-CH4.xlsx]Data Comparison'!$A$2:$A$13</c:f>
              <c:strCache>
                <c:ptCount val="12"/>
                <c:pt idx="0">
                  <c:v>Jan-17</c:v>
                </c:pt>
                <c:pt idx="1">
                  <c:v>2/1/2017</c:v>
                </c:pt>
                <c:pt idx="2">
                  <c:v>3/1/2017</c:v>
                </c:pt>
                <c:pt idx="3">
                  <c:v>4/1/2017</c:v>
                </c:pt>
                <c:pt idx="4">
                  <c:v>5/1/2017</c:v>
                </c:pt>
                <c:pt idx="5">
                  <c:v>6/1/2017</c:v>
                </c:pt>
                <c:pt idx="6">
                  <c:v>7/1/2017</c:v>
                </c:pt>
                <c:pt idx="7">
                  <c:v>8/1/2017</c:v>
                </c:pt>
                <c:pt idx="8">
                  <c:v>9/1/2017</c:v>
                </c:pt>
                <c:pt idx="9">
                  <c:v>10/1/2017</c:v>
                </c:pt>
                <c:pt idx="10">
                  <c:v>11/1/2017</c:v>
                </c:pt>
                <c:pt idx="11">
                  <c:v>Dec</c:v>
                </c:pt>
              </c:strCache>
            </c:strRef>
          </c:xVal>
          <c:yVal>
            <c:numRef>
              <c:f>'[Background-CH4.xlsx]Data Comparison'!$D$2:$D$13</c:f>
              <c:numCache>
                <c:formatCode>General</c:formatCode>
                <c:ptCount val="12"/>
                <c:pt idx="8">
                  <c:v>1782.412332378105</c:v>
                </c:pt>
                <c:pt idx="9">
                  <c:v>1788.178524073413</c:v>
                </c:pt>
                <c:pt idx="10">
                  <c:v>1795.95478789452</c:v>
                </c:pt>
                <c:pt idx="11">
                  <c:v>1791.593444722663</c:v>
                </c:pt>
              </c:numCache>
            </c:numRef>
          </c:yVal>
          <c:smooth val="1"/>
        </c:ser>
        <c:ser>
          <c:idx val="3"/>
          <c:order val="3"/>
          <c:tx>
            <c:strRef>
              <c:f>'[Background-CH4.xlsx]Data Comparison'!$E$1</c:f>
              <c:strCache>
                <c:ptCount val="1"/>
                <c:pt idx="0">
                  <c:v>LOWER CAMPUS 2017</c:v>
                </c:pt>
              </c:strCache>
            </c:strRef>
          </c:tx>
          <c:xVal>
            <c:strRef>
              <c:f>'[Background-CH4.xlsx]Data Comparison'!$A$2:$A$13</c:f>
              <c:strCache>
                <c:ptCount val="12"/>
                <c:pt idx="0">
                  <c:v>Jan-17</c:v>
                </c:pt>
                <c:pt idx="1">
                  <c:v>2/1/2017</c:v>
                </c:pt>
                <c:pt idx="2">
                  <c:v>3/1/2017</c:v>
                </c:pt>
                <c:pt idx="3">
                  <c:v>4/1/2017</c:v>
                </c:pt>
                <c:pt idx="4">
                  <c:v>5/1/2017</c:v>
                </c:pt>
                <c:pt idx="5">
                  <c:v>6/1/2017</c:v>
                </c:pt>
                <c:pt idx="6">
                  <c:v>7/1/2017</c:v>
                </c:pt>
                <c:pt idx="7">
                  <c:v>8/1/2017</c:v>
                </c:pt>
                <c:pt idx="8">
                  <c:v>9/1/2017</c:v>
                </c:pt>
                <c:pt idx="9">
                  <c:v>10/1/2017</c:v>
                </c:pt>
                <c:pt idx="10">
                  <c:v>11/1/2017</c:v>
                </c:pt>
                <c:pt idx="11">
                  <c:v>Dec</c:v>
                </c:pt>
              </c:strCache>
            </c:strRef>
          </c:xVal>
          <c:yVal>
            <c:numRef>
              <c:f>'[Background-CH4.xlsx]Data Comparison'!$E$2:$E$13</c:f>
              <c:numCache>
                <c:formatCode>General</c:formatCode>
                <c:ptCount val="12"/>
                <c:pt idx="0">
                  <c:v>1784.910339097278</c:v>
                </c:pt>
                <c:pt idx="1">
                  <c:v>1780.2436305290728</c:v>
                </c:pt>
                <c:pt idx="2">
                  <c:v>1785.7196921028778</c:v>
                </c:pt>
                <c:pt idx="3">
                  <c:v>1789.3659009255575</c:v>
                </c:pt>
                <c:pt idx="4">
                  <c:v>1790.2276349222182</c:v>
                </c:pt>
                <c:pt idx="5">
                  <c:v>1793.8736482937222</c:v>
                </c:pt>
                <c:pt idx="6">
                  <c:v>1812.0192616111874</c:v>
                </c:pt>
                <c:pt idx="7">
                  <c:v>1829.3331980384644</c:v>
                </c:pt>
              </c:numCache>
            </c:numRef>
          </c:yVal>
          <c:smooth val="1"/>
        </c:ser>
        <c:dLbls>
          <c:showLegendKey val="0"/>
          <c:showVal val="0"/>
          <c:showCatName val="0"/>
          <c:showSerName val="0"/>
          <c:showPercent val="0"/>
          <c:showBubbleSize val="0"/>
        </c:dLbls>
        <c:axId val="80650240"/>
        <c:axId val="80652160"/>
      </c:scatterChart>
      <c:valAx>
        <c:axId val="80650240"/>
        <c:scaling>
          <c:orientation val="minMax"/>
        </c:scaling>
        <c:delete val="0"/>
        <c:axPos val="b"/>
        <c:title>
          <c:tx>
            <c:rich>
              <a:bodyPr/>
              <a:lstStyle/>
              <a:p>
                <a:pPr>
                  <a:defRPr/>
                </a:pPr>
                <a:r>
                  <a:rPr lang="en-GB" dirty="0"/>
                  <a:t>Months</a:t>
                </a:r>
              </a:p>
            </c:rich>
          </c:tx>
          <c:layout/>
          <c:overlay val="0"/>
        </c:title>
        <c:numFmt formatCode="@" sourceLinked="0"/>
        <c:majorTickMark val="out"/>
        <c:minorTickMark val="none"/>
        <c:tickLblPos val="nextTo"/>
        <c:crossAx val="80652160"/>
        <c:crosses val="autoZero"/>
        <c:crossBetween val="midCat"/>
      </c:valAx>
      <c:valAx>
        <c:axId val="80652160"/>
        <c:scaling>
          <c:orientation val="minMax"/>
        </c:scaling>
        <c:delete val="0"/>
        <c:axPos val="l"/>
        <c:title>
          <c:tx>
            <c:rich>
              <a:bodyPr rot="-5400000" vert="horz"/>
              <a:lstStyle/>
              <a:p>
                <a:pPr>
                  <a:defRPr/>
                </a:pPr>
                <a:r>
                  <a:rPr lang="en-GB" dirty="0"/>
                  <a:t>[CH4] (ppb)</a:t>
                </a:r>
              </a:p>
            </c:rich>
          </c:tx>
          <c:layout/>
          <c:overlay val="0"/>
        </c:title>
        <c:numFmt formatCode="General" sourceLinked="1"/>
        <c:majorTickMark val="out"/>
        <c:minorTickMark val="none"/>
        <c:tickLblPos val="nextTo"/>
        <c:crossAx val="80650240"/>
        <c:crosses val="autoZero"/>
        <c:crossBetween val="midCat"/>
      </c:valAx>
    </c:plotArea>
    <c:legend>
      <c:legendPos val="r"/>
      <c:layout>
        <c:manualLayout>
          <c:xMode val="edge"/>
          <c:yMode val="edge"/>
          <c:x val="0.60397558259762985"/>
          <c:y val="2.9313224129105635E-3"/>
          <c:w val="0.39481151812545168"/>
          <c:h val="0.2970170054103401"/>
        </c:manualLayout>
      </c:layout>
      <c:overlay val="0"/>
    </c:legend>
    <c:plotVisOnly val="1"/>
    <c:dispBlanksAs val="gap"/>
    <c:showDLblsOverMax val="0"/>
  </c:chart>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56777533955797"/>
          <c:y val="8.4926989418308063E-2"/>
          <c:w val="0.85201680937423807"/>
          <c:h val="0.57842024991739416"/>
        </c:manualLayout>
      </c:layout>
      <c:scatterChart>
        <c:scatterStyle val="smoothMarker"/>
        <c:varyColors val="0"/>
        <c:ser>
          <c:idx val="0"/>
          <c:order val="0"/>
          <c:tx>
            <c:v>Fiji</c:v>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'[Background data.xlsx]Sheet1'!$C$2:$C$22</c:f>
                <c:numCache>
                  <c:formatCode>General</c:formatCode>
                  <c:ptCount val="21"/>
                  <c:pt idx="0">
                    <c:v>1.7000000000000001E-4</c:v>
                  </c:pt>
                  <c:pt idx="1">
                    <c:v>7.4712100000000006E-5</c:v>
                  </c:pt>
                  <c:pt idx="2">
                    <c:v>1.3814459999999999E-3</c:v>
                  </c:pt>
                  <c:pt idx="3">
                    <c:v>2.2431959999999998E-3</c:v>
                  </c:pt>
                  <c:pt idx="4">
                    <c:v>1.568687E-3</c:v>
                  </c:pt>
                  <c:pt idx="5">
                    <c:v>1.99192E-4</c:v>
                  </c:pt>
                  <c:pt idx="6">
                    <c:v>2.1982899999999999E-5</c:v>
                  </c:pt>
                  <c:pt idx="7">
                    <c:v>3.04901E-4</c:v>
                  </c:pt>
                  <c:pt idx="8">
                    <c:v>0</c:v>
                  </c:pt>
                  <c:pt idx="9">
                    <c:v>1.1999999999999999E-3</c:v>
                  </c:pt>
                  <c:pt idx="10">
                    <c:v>5.641E-4</c:v>
                  </c:pt>
                  <c:pt idx="11">
                    <c:v>1.7190400000000001E-5</c:v>
                  </c:pt>
                  <c:pt idx="12">
                    <c:v>9.5467700000000002E-4</c:v>
                  </c:pt>
                  <c:pt idx="13">
                    <c:v>0</c:v>
                  </c:pt>
                  <c:pt idx="14">
                    <c:v>0</c:v>
                  </c:pt>
                  <c:pt idx="15">
                    <c:v>1.628635E-3</c:v>
                  </c:pt>
                  <c:pt idx="16">
                    <c:v>0</c:v>
                  </c:pt>
                  <c:pt idx="17">
                    <c:v>5.0638400000000002E-4</c:v>
                  </c:pt>
                  <c:pt idx="18">
                    <c:v>3.3594499999999998E-4</c:v>
                  </c:pt>
                  <c:pt idx="19">
                    <c:v>0</c:v>
                  </c:pt>
                  <c:pt idx="20">
                    <c:v>1.471382E-3</c:v>
                  </c:pt>
                </c:numCache>
              </c:numRef>
            </c:plus>
            <c:minus>
              <c:numRef>
                <c:f>'[Background data.xlsx]Sheet1'!$C$2:$C$22</c:f>
                <c:numCache>
                  <c:formatCode>General</c:formatCode>
                  <c:ptCount val="21"/>
                  <c:pt idx="0">
                    <c:v>1.7000000000000001E-4</c:v>
                  </c:pt>
                  <c:pt idx="1">
                    <c:v>7.4712100000000006E-5</c:v>
                  </c:pt>
                  <c:pt idx="2">
                    <c:v>1.3814459999999999E-3</c:v>
                  </c:pt>
                  <c:pt idx="3">
                    <c:v>2.2431959999999998E-3</c:v>
                  </c:pt>
                  <c:pt idx="4">
                    <c:v>1.568687E-3</c:v>
                  </c:pt>
                  <c:pt idx="5">
                    <c:v>1.99192E-4</c:v>
                  </c:pt>
                  <c:pt idx="6">
                    <c:v>2.1982899999999999E-5</c:v>
                  </c:pt>
                  <c:pt idx="7">
                    <c:v>3.04901E-4</c:v>
                  </c:pt>
                  <c:pt idx="8">
                    <c:v>0</c:v>
                  </c:pt>
                  <c:pt idx="9">
                    <c:v>1.1999999999999999E-3</c:v>
                  </c:pt>
                  <c:pt idx="10">
                    <c:v>5.641E-4</c:v>
                  </c:pt>
                  <c:pt idx="11">
                    <c:v>1.7190400000000001E-5</c:v>
                  </c:pt>
                  <c:pt idx="12">
                    <c:v>9.5467700000000002E-4</c:v>
                  </c:pt>
                  <c:pt idx="13">
                    <c:v>0</c:v>
                  </c:pt>
                  <c:pt idx="14">
                    <c:v>0</c:v>
                  </c:pt>
                  <c:pt idx="15">
                    <c:v>1.628635E-3</c:v>
                  </c:pt>
                  <c:pt idx="16">
                    <c:v>0</c:v>
                  </c:pt>
                  <c:pt idx="17">
                    <c:v>5.0638400000000002E-4</c:v>
                  </c:pt>
                  <c:pt idx="18">
                    <c:v>3.3594499999999998E-4</c:v>
                  </c:pt>
                  <c:pt idx="19">
                    <c:v>0</c:v>
                  </c:pt>
                  <c:pt idx="20">
                    <c:v>1.471382E-3</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'C:\Users\mani_f\AppData\Local\Microsoft\Windows\Temporary Internet Files\Content.Outlook\2BO6RA76\[Masters Datasheet.xlsx]Background Data '!$A$2:$A$22</c:f>
              <c:numCache>
                <c:formatCode>General</c:formatCode>
                <c:ptCount val="21"/>
                <c:pt idx="0">
                  <c:v>42822</c:v>
                </c:pt>
                <c:pt idx="1">
                  <c:v>42852</c:v>
                </c:pt>
                <c:pt idx="2">
                  <c:v>42856</c:v>
                </c:pt>
                <c:pt idx="3">
                  <c:v>42859</c:v>
                </c:pt>
                <c:pt idx="4">
                  <c:v>42873</c:v>
                </c:pt>
                <c:pt idx="5">
                  <c:v>42878</c:v>
                </c:pt>
                <c:pt idx="6">
                  <c:v>42881</c:v>
                </c:pt>
                <c:pt idx="7">
                  <c:v>42887</c:v>
                </c:pt>
                <c:pt idx="8">
                  <c:v>42900</c:v>
                </c:pt>
                <c:pt idx="9">
                  <c:v>42909</c:v>
                </c:pt>
                <c:pt idx="10">
                  <c:v>42917</c:v>
                </c:pt>
                <c:pt idx="11">
                  <c:v>42923</c:v>
                </c:pt>
                <c:pt idx="12">
                  <c:v>42924</c:v>
                </c:pt>
                <c:pt idx="13">
                  <c:v>42929</c:v>
                </c:pt>
                <c:pt idx="14">
                  <c:v>42934</c:v>
                </c:pt>
                <c:pt idx="15">
                  <c:v>42950</c:v>
                </c:pt>
                <c:pt idx="16">
                  <c:v>42952</c:v>
                </c:pt>
                <c:pt idx="17">
                  <c:v>42956</c:v>
                </c:pt>
                <c:pt idx="18">
                  <c:v>42959</c:v>
                </c:pt>
                <c:pt idx="19">
                  <c:v>42963</c:v>
                </c:pt>
                <c:pt idx="20">
                  <c:v>42964</c:v>
                </c:pt>
              </c:numCache>
            </c:numRef>
          </c:xVal>
          <c:yVal>
            <c:numRef>
              <c:f>'C:\Users\mani_f\AppData\Local\Microsoft\Windows\Temporary Internet Files\Content.Outlook\2BO6RA76\[Masters Datasheet.xlsx]Background Data '!$B$2:$B$22</c:f>
              <c:numCache>
                <c:formatCode>General</c:formatCode>
                <c:ptCount val="21"/>
                <c:pt idx="0">
                  <c:v>0.33077133949999998</c:v>
                </c:pt>
                <c:pt idx="1">
                  <c:v>0.33174500000000001</c:v>
                </c:pt>
                <c:pt idx="2">
                  <c:v>0.32936700000000002</c:v>
                </c:pt>
                <c:pt idx="3">
                  <c:v>0.33181133949999997</c:v>
                </c:pt>
                <c:pt idx="4">
                  <c:v>0.3309708395</c:v>
                </c:pt>
                <c:pt idx="5">
                  <c:v>0.33051633949999998</c:v>
                </c:pt>
                <c:pt idx="6">
                  <c:v>0.33125733950000003</c:v>
                </c:pt>
                <c:pt idx="7">
                  <c:v>0.33129983949999997</c:v>
                </c:pt>
                <c:pt idx="8">
                  <c:v>0.32848685500000002</c:v>
                </c:pt>
                <c:pt idx="9">
                  <c:v>0.32907189199999998</c:v>
                </c:pt>
                <c:pt idx="10">
                  <c:v>0.3290634395</c:v>
                </c:pt>
                <c:pt idx="11">
                  <c:v>0.33125783799999997</c:v>
                </c:pt>
                <c:pt idx="12">
                  <c:v>0.33058276149999999</c:v>
                </c:pt>
                <c:pt idx="13">
                  <c:v>0.33227767250000001</c:v>
                </c:pt>
                <c:pt idx="14">
                  <c:v>0.332401432</c:v>
                </c:pt>
                <c:pt idx="15">
                  <c:v>0.33005877500000003</c:v>
                </c:pt>
                <c:pt idx="16">
                  <c:v>0.330377425</c:v>
                </c:pt>
                <c:pt idx="17">
                  <c:v>0.33009017500000004</c:v>
                </c:pt>
                <c:pt idx="18">
                  <c:v>0.33043077500000001</c:v>
                </c:pt>
                <c:pt idx="19">
                  <c:v>0.330453</c:v>
                </c:pt>
                <c:pt idx="20">
                  <c:v>0.33060200000000001</c:v>
                </c:pt>
              </c:numCache>
            </c:numRef>
          </c:yVal>
          <c:smooth val="1"/>
        </c:ser>
        <c:ser>
          <c:idx val="1"/>
          <c:order val="1"/>
          <c:tx>
            <c:v>SMO</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'C:\Users\mani_f\AppData\Local\Microsoft\Windows\Temporary Internet Files\Content.Outlook\2BO6RA76\[Masters Datasheet.xlsx]Background Data '!$I$2:$I$61</c:f>
              <c:numCache>
                <c:formatCode>General</c:formatCode>
                <c:ptCount val="60"/>
                <c:pt idx="0">
                  <c:v>42822</c:v>
                </c:pt>
                <c:pt idx="1">
                  <c:v>42823</c:v>
                </c:pt>
                <c:pt idx="2">
                  <c:v>42824</c:v>
                </c:pt>
                <c:pt idx="3">
                  <c:v>42825</c:v>
                </c:pt>
                <c:pt idx="4">
                  <c:v>42826</c:v>
                </c:pt>
                <c:pt idx="5">
                  <c:v>42827</c:v>
                </c:pt>
                <c:pt idx="6">
                  <c:v>42828</c:v>
                </c:pt>
                <c:pt idx="7">
                  <c:v>42829</c:v>
                </c:pt>
                <c:pt idx="8">
                  <c:v>42830</c:v>
                </c:pt>
                <c:pt idx="9">
                  <c:v>42832</c:v>
                </c:pt>
                <c:pt idx="10">
                  <c:v>42833</c:v>
                </c:pt>
                <c:pt idx="11">
                  <c:v>42834</c:v>
                </c:pt>
                <c:pt idx="12">
                  <c:v>42835</c:v>
                </c:pt>
                <c:pt idx="13">
                  <c:v>42836</c:v>
                </c:pt>
                <c:pt idx="14">
                  <c:v>42837</c:v>
                </c:pt>
                <c:pt idx="15">
                  <c:v>42838</c:v>
                </c:pt>
                <c:pt idx="16">
                  <c:v>42839</c:v>
                </c:pt>
                <c:pt idx="17">
                  <c:v>42840</c:v>
                </c:pt>
                <c:pt idx="18">
                  <c:v>42841</c:v>
                </c:pt>
                <c:pt idx="19">
                  <c:v>42842</c:v>
                </c:pt>
                <c:pt idx="20">
                  <c:v>42843</c:v>
                </c:pt>
                <c:pt idx="21">
                  <c:v>42844</c:v>
                </c:pt>
                <c:pt idx="22">
                  <c:v>42845</c:v>
                </c:pt>
                <c:pt idx="23">
                  <c:v>42846</c:v>
                </c:pt>
                <c:pt idx="24">
                  <c:v>42847</c:v>
                </c:pt>
                <c:pt idx="25">
                  <c:v>42848</c:v>
                </c:pt>
                <c:pt idx="26">
                  <c:v>42849</c:v>
                </c:pt>
                <c:pt idx="27">
                  <c:v>42850</c:v>
                </c:pt>
                <c:pt idx="28">
                  <c:v>42851</c:v>
                </c:pt>
                <c:pt idx="29">
                  <c:v>42852</c:v>
                </c:pt>
                <c:pt idx="30">
                  <c:v>42853</c:v>
                </c:pt>
                <c:pt idx="31">
                  <c:v>42854</c:v>
                </c:pt>
                <c:pt idx="32">
                  <c:v>42855</c:v>
                </c:pt>
                <c:pt idx="33">
                  <c:v>42856</c:v>
                </c:pt>
                <c:pt idx="34">
                  <c:v>42857</c:v>
                </c:pt>
                <c:pt idx="35">
                  <c:v>42858</c:v>
                </c:pt>
                <c:pt idx="36">
                  <c:v>42859</c:v>
                </c:pt>
                <c:pt idx="37">
                  <c:v>42860</c:v>
                </c:pt>
                <c:pt idx="38">
                  <c:v>42861</c:v>
                </c:pt>
                <c:pt idx="39">
                  <c:v>42862</c:v>
                </c:pt>
                <c:pt idx="40">
                  <c:v>42863</c:v>
                </c:pt>
                <c:pt idx="41">
                  <c:v>42864</c:v>
                </c:pt>
                <c:pt idx="42">
                  <c:v>42865</c:v>
                </c:pt>
                <c:pt idx="43">
                  <c:v>42866</c:v>
                </c:pt>
                <c:pt idx="44">
                  <c:v>42867</c:v>
                </c:pt>
                <c:pt idx="45">
                  <c:v>42868</c:v>
                </c:pt>
                <c:pt idx="46">
                  <c:v>42869</c:v>
                </c:pt>
                <c:pt idx="47">
                  <c:v>42870</c:v>
                </c:pt>
                <c:pt idx="48">
                  <c:v>42871</c:v>
                </c:pt>
                <c:pt idx="49">
                  <c:v>42872</c:v>
                </c:pt>
                <c:pt idx="50">
                  <c:v>42873</c:v>
                </c:pt>
                <c:pt idx="51">
                  <c:v>42874</c:v>
                </c:pt>
                <c:pt idx="52">
                  <c:v>42875</c:v>
                </c:pt>
                <c:pt idx="53">
                  <c:v>42876</c:v>
                </c:pt>
                <c:pt idx="54">
                  <c:v>42877</c:v>
                </c:pt>
                <c:pt idx="55">
                  <c:v>42878</c:v>
                </c:pt>
                <c:pt idx="56">
                  <c:v>42879</c:v>
                </c:pt>
                <c:pt idx="57">
                  <c:v>42880</c:v>
                </c:pt>
                <c:pt idx="58">
                  <c:v>42883</c:v>
                </c:pt>
                <c:pt idx="59">
                  <c:v>42884</c:v>
                </c:pt>
              </c:numCache>
            </c:numRef>
          </c:xVal>
          <c:yVal>
            <c:numRef>
              <c:f>'C:\Users\mani_f\AppData\Local\Microsoft\Windows\Temporary Internet Files\Content.Outlook\2BO6RA76\[Masters Datasheet.xlsx]Background Data '!$J$2:$J$61</c:f>
              <c:numCache>
                <c:formatCode>General</c:formatCode>
                <c:ptCount val="60"/>
                <c:pt idx="0">
                  <c:v>0.32983999999999997</c:v>
                </c:pt>
                <c:pt idx="1">
                  <c:v>0.32983999999999997</c:v>
                </c:pt>
                <c:pt idx="2">
                  <c:v>0.32983999999999997</c:v>
                </c:pt>
                <c:pt idx="3">
                  <c:v>0.32983999999999997</c:v>
                </c:pt>
                <c:pt idx="4">
                  <c:v>0.32983999999999997</c:v>
                </c:pt>
                <c:pt idx="5">
                  <c:v>0.32983999999999997</c:v>
                </c:pt>
                <c:pt idx="6">
                  <c:v>0.32983999999999997</c:v>
                </c:pt>
                <c:pt idx="7">
                  <c:v>0.32983999999999997</c:v>
                </c:pt>
                <c:pt idx="8">
                  <c:v>0.32983999999999997</c:v>
                </c:pt>
                <c:pt idx="9">
                  <c:v>0.32983999999999997</c:v>
                </c:pt>
                <c:pt idx="10">
                  <c:v>0.32983999999999997</c:v>
                </c:pt>
                <c:pt idx="11">
                  <c:v>0.32983999999999997</c:v>
                </c:pt>
                <c:pt idx="12">
                  <c:v>0.32983999999999997</c:v>
                </c:pt>
                <c:pt idx="13">
                  <c:v>0.32983999999999997</c:v>
                </c:pt>
                <c:pt idx="14">
                  <c:v>0.32983999999999997</c:v>
                </c:pt>
                <c:pt idx="15">
                  <c:v>0.32983999999999997</c:v>
                </c:pt>
                <c:pt idx="16">
                  <c:v>0.32983999999999997</c:v>
                </c:pt>
                <c:pt idx="17">
                  <c:v>0.32983999999999997</c:v>
                </c:pt>
                <c:pt idx="18">
                  <c:v>0.32983999999999997</c:v>
                </c:pt>
                <c:pt idx="19">
                  <c:v>0.32983999999999997</c:v>
                </c:pt>
                <c:pt idx="20">
                  <c:v>0.32983999999999997</c:v>
                </c:pt>
                <c:pt idx="21">
                  <c:v>0.32983999999999997</c:v>
                </c:pt>
                <c:pt idx="22">
                  <c:v>0.32983999999999997</c:v>
                </c:pt>
                <c:pt idx="23">
                  <c:v>0.32983999999999997</c:v>
                </c:pt>
                <c:pt idx="24">
                  <c:v>0.32983999999999997</c:v>
                </c:pt>
                <c:pt idx="25">
                  <c:v>0.32983999999999997</c:v>
                </c:pt>
                <c:pt idx="26">
                  <c:v>0.32983999999999997</c:v>
                </c:pt>
                <c:pt idx="27">
                  <c:v>0.32983999999999997</c:v>
                </c:pt>
                <c:pt idx="28">
                  <c:v>0.32983999999999997</c:v>
                </c:pt>
                <c:pt idx="29">
                  <c:v>0.32983999999999997</c:v>
                </c:pt>
                <c:pt idx="30">
                  <c:v>0.32983999999999997</c:v>
                </c:pt>
                <c:pt idx="31">
                  <c:v>0.32983999999999997</c:v>
                </c:pt>
                <c:pt idx="32">
                  <c:v>0.32983999999999997</c:v>
                </c:pt>
                <c:pt idx="33">
                  <c:v>0.32983999999999997</c:v>
                </c:pt>
                <c:pt idx="34">
                  <c:v>0.32983999999999997</c:v>
                </c:pt>
                <c:pt idx="35">
                  <c:v>0.32983999999999997</c:v>
                </c:pt>
                <c:pt idx="36">
                  <c:v>0.32983999999999997</c:v>
                </c:pt>
                <c:pt idx="37">
                  <c:v>0.32983999999999997</c:v>
                </c:pt>
                <c:pt idx="38">
                  <c:v>0.32983999999999997</c:v>
                </c:pt>
                <c:pt idx="39">
                  <c:v>0.32983999999999997</c:v>
                </c:pt>
                <c:pt idx="40">
                  <c:v>0.32983999999999997</c:v>
                </c:pt>
                <c:pt idx="41">
                  <c:v>0.32983999999999997</c:v>
                </c:pt>
                <c:pt idx="42">
                  <c:v>0.32983999999999997</c:v>
                </c:pt>
                <c:pt idx="43">
                  <c:v>0.32983999999999997</c:v>
                </c:pt>
                <c:pt idx="44">
                  <c:v>0.32983999999999997</c:v>
                </c:pt>
                <c:pt idx="45">
                  <c:v>0.32983999999999997</c:v>
                </c:pt>
                <c:pt idx="46">
                  <c:v>0.32983999999999997</c:v>
                </c:pt>
                <c:pt idx="47">
                  <c:v>0.32983999999999997</c:v>
                </c:pt>
                <c:pt idx="48">
                  <c:v>0.32983999999999997</c:v>
                </c:pt>
                <c:pt idx="49">
                  <c:v>0.32983999999999997</c:v>
                </c:pt>
                <c:pt idx="50">
                  <c:v>0.32983999999999997</c:v>
                </c:pt>
                <c:pt idx="51">
                  <c:v>0.32983999999999997</c:v>
                </c:pt>
                <c:pt idx="52">
                  <c:v>0.32983999999999997</c:v>
                </c:pt>
                <c:pt idx="53">
                  <c:v>0.32983999999999997</c:v>
                </c:pt>
                <c:pt idx="54">
                  <c:v>0.32983999999999997</c:v>
                </c:pt>
                <c:pt idx="55">
                  <c:v>0.32983999999999997</c:v>
                </c:pt>
                <c:pt idx="56">
                  <c:v>0.32983999999999997</c:v>
                </c:pt>
                <c:pt idx="57">
                  <c:v>0.32983999999999997</c:v>
                </c:pt>
                <c:pt idx="58">
                  <c:v>0.32983999999999997</c:v>
                </c:pt>
                <c:pt idx="59">
                  <c:v>0.32983999999999997</c:v>
                </c:pt>
              </c:numCache>
            </c:numRef>
          </c:yVal>
          <c:smooth val="1"/>
        </c:ser>
        <c:ser>
          <c:idx val="2"/>
          <c:order val="2"/>
          <c:tx>
            <c:v>SPO</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'C:\Users\mani_f\AppData\Local\Microsoft\Windows\Temporary Internet Files\Content.Outlook\2BO6RA76\[Masters Datasheet.xlsx]Background Data '!$K$2:$K$59</c:f>
              <c:numCache>
                <c:formatCode>General</c:formatCode>
                <c:ptCount val="58"/>
                <c:pt idx="0">
                  <c:v>42822</c:v>
                </c:pt>
                <c:pt idx="1">
                  <c:v>42823</c:v>
                </c:pt>
                <c:pt idx="2">
                  <c:v>42824</c:v>
                </c:pt>
                <c:pt idx="3">
                  <c:v>42826</c:v>
                </c:pt>
                <c:pt idx="4">
                  <c:v>42827</c:v>
                </c:pt>
                <c:pt idx="5">
                  <c:v>42828</c:v>
                </c:pt>
                <c:pt idx="6">
                  <c:v>42829</c:v>
                </c:pt>
                <c:pt idx="7">
                  <c:v>42830</c:v>
                </c:pt>
                <c:pt idx="8">
                  <c:v>42831</c:v>
                </c:pt>
                <c:pt idx="9">
                  <c:v>42832</c:v>
                </c:pt>
                <c:pt idx="10">
                  <c:v>42833</c:v>
                </c:pt>
                <c:pt idx="11">
                  <c:v>42834</c:v>
                </c:pt>
                <c:pt idx="12">
                  <c:v>42835</c:v>
                </c:pt>
                <c:pt idx="13">
                  <c:v>42837</c:v>
                </c:pt>
                <c:pt idx="14">
                  <c:v>42838</c:v>
                </c:pt>
                <c:pt idx="15">
                  <c:v>42839</c:v>
                </c:pt>
                <c:pt idx="16">
                  <c:v>42840</c:v>
                </c:pt>
                <c:pt idx="17">
                  <c:v>42841</c:v>
                </c:pt>
                <c:pt idx="18">
                  <c:v>42842</c:v>
                </c:pt>
                <c:pt idx="19">
                  <c:v>42843</c:v>
                </c:pt>
                <c:pt idx="20">
                  <c:v>42844</c:v>
                </c:pt>
                <c:pt idx="21">
                  <c:v>42845</c:v>
                </c:pt>
                <c:pt idx="22">
                  <c:v>42846</c:v>
                </c:pt>
                <c:pt idx="23">
                  <c:v>42847</c:v>
                </c:pt>
                <c:pt idx="24">
                  <c:v>42848</c:v>
                </c:pt>
                <c:pt idx="25">
                  <c:v>42849</c:v>
                </c:pt>
                <c:pt idx="26">
                  <c:v>42850</c:v>
                </c:pt>
                <c:pt idx="27">
                  <c:v>42851</c:v>
                </c:pt>
                <c:pt idx="28">
                  <c:v>42852</c:v>
                </c:pt>
                <c:pt idx="29">
                  <c:v>42853</c:v>
                </c:pt>
                <c:pt idx="30">
                  <c:v>42854</c:v>
                </c:pt>
                <c:pt idx="31">
                  <c:v>42855</c:v>
                </c:pt>
                <c:pt idx="32">
                  <c:v>42856</c:v>
                </c:pt>
                <c:pt idx="33">
                  <c:v>42857</c:v>
                </c:pt>
                <c:pt idx="34">
                  <c:v>42858</c:v>
                </c:pt>
                <c:pt idx="35">
                  <c:v>42859</c:v>
                </c:pt>
                <c:pt idx="36">
                  <c:v>42860</c:v>
                </c:pt>
                <c:pt idx="37">
                  <c:v>42861</c:v>
                </c:pt>
                <c:pt idx="38">
                  <c:v>42862</c:v>
                </c:pt>
                <c:pt idx="39">
                  <c:v>42863</c:v>
                </c:pt>
                <c:pt idx="40">
                  <c:v>42864</c:v>
                </c:pt>
                <c:pt idx="41">
                  <c:v>42865</c:v>
                </c:pt>
                <c:pt idx="42">
                  <c:v>42866</c:v>
                </c:pt>
                <c:pt idx="43">
                  <c:v>42867</c:v>
                </c:pt>
                <c:pt idx="44">
                  <c:v>42868</c:v>
                </c:pt>
                <c:pt idx="45">
                  <c:v>42869</c:v>
                </c:pt>
                <c:pt idx="46">
                  <c:v>42870</c:v>
                </c:pt>
                <c:pt idx="47">
                  <c:v>42871</c:v>
                </c:pt>
                <c:pt idx="48">
                  <c:v>42872</c:v>
                </c:pt>
                <c:pt idx="49">
                  <c:v>42873</c:v>
                </c:pt>
                <c:pt idx="50">
                  <c:v>42874</c:v>
                </c:pt>
                <c:pt idx="51">
                  <c:v>42875</c:v>
                </c:pt>
                <c:pt idx="52">
                  <c:v>42876</c:v>
                </c:pt>
                <c:pt idx="53">
                  <c:v>42877</c:v>
                </c:pt>
                <c:pt idx="54">
                  <c:v>42878</c:v>
                </c:pt>
                <c:pt idx="55">
                  <c:v>42879</c:v>
                </c:pt>
                <c:pt idx="56">
                  <c:v>42880</c:v>
                </c:pt>
                <c:pt idx="57">
                  <c:v>42883</c:v>
                </c:pt>
              </c:numCache>
            </c:numRef>
          </c:xVal>
          <c:yVal>
            <c:numRef>
              <c:f>'C:\Users\mani_f\AppData\Local\Microsoft\Windows\Temporary Internet Files\Content.Outlook\2BO6RA76\[Masters Datasheet.xlsx]Background Data '!$L$2:$L$59</c:f>
              <c:numCache>
                <c:formatCode>General</c:formatCode>
                <c:ptCount val="58"/>
                <c:pt idx="0">
                  <c:v>0.32872000000000001</c:v>
                </c:pt>
                <c:pt idx="1">
                  <c:v>0.32872000000000001</c:v>
                </c:pt>
                <c:pt idx="2">
                  <c:v>0.32872000000000001</c:v>
                </c:pt>
                <c:pt idx="3">
                  <c:v>0.32872000000000001</c:v>
                </c:pt>
                <c:pt idx="4">
                  <c:v>0.32872000000000001</c:v>
                </c:pt>
                <c:pt idx="5">
                  <c:v>0.32872000000000001</c:v>
                </c:pt>
                <c:pt idx="6">
                  <c:v>0.32872000000000001</c:v>
                </c:pt>
                <c:pt idx="7">
                  <c:v>0.32872000000000001</c:v>
                </c:pt>
                <c:pt idx="8">
                  <c:v>0.32872000000000001</c:v>
                </c:pt>
                <c:pt idx="9">
                  <c:v>0.32872000000000001</c:v>
                </c:pt>
                <c:pt idx="10">
                  <c:v>0.32872000000000001</c:v>
                </c:pt>
                <c:pt idx="11">
                  <c:v>0.32872000000000001</c:v>
                </c:pt>
                <c:pt idx="12">
                  <c:v>0.32872000000000001</c:v>
                </c:pt>
                <c:pt idx="13">
                  <c:v>0.32872000000000001</c:v>
                </c:pt>
                <c:pt idx="14">
                  <c:v>0.32872000000000001</c:v>
                </c:pt>
                <c:pt idx="15">
                  <c:v>0.32872000000000001</c:v>
                </c:pt>
                <c:pt idx="16">
                  <c:v>0.32872000000000001</c:v>
                </c:pt>
                <c:pt idx="17">
                  <c:v>0.32872000000000001</c:v>
                </c:pt>
                <c:pt idx="18">
                  <c:v>0.32872000000000001</c:v>
                </c:pt>
                <c:pt idx="19">
                  <c:v>0.32872000000000001</c:v>
                </c:pt>
                <c:pt idx="20">
                  <c:v>0.32872000000000001</c:v>
                </c:pt>
                <c:pt idx="21">
                  <c:v>0.32872000000000001</c:v>
                </c:pt>
                <c:pt idx="22">
                  <c:v>0.32872000000000001</c:v>
                </c:pt>
                <c:pt idx="23">
                  <c:v>0.32872000000000001</c:v>
                </c:pt>
                <c:pt idx="24">
                  <c:v>0.32872000000000001</c:v>
                </c:pt>
                <c:pt idx="25">
                  <c:v>0.32872000000000001</c:v>
                </c:pt>
                <c:pt idx="26">
                  <c:v>0.32872000000000001</c:v>
                </c:pt>
                <c:pt idx="27">
                  <c:v>0.32872000000000001</c:v>
                </c:pt>
                <c:pt idx="28">
                  <c:v>0.32872000000000001</c:v>
                </c:pt>
                <c:pt idx="29">
                  <c:v>0.32872000000000001</c:v>
                </c:pt>
                <c:pt idx="30">
                  <c:v>0.32872000000000001</c:v>
                </c:pt>
                <c:pt idx="31">
                  <c:v>0.32872000000000001</c:v>
                </c:pt>
                <c:pt idx="32">
                  <c:v>0.32872000000000001</c:v>
                </c:pt>
                <c:pt idx="33">
                  <c:v>0.32872000000000001</c:v>
                </c:pt>
                <c:pt idx="34">
                  <c:v>0.32872000000000001</c:v>
                </c:pt>
                <c:pt idx="35">
                  <c:v>0.32872000000000001</c:v>
                </c:pt>
                <c:pt idx="36">
                  <c:v>0.32872000000000001</c:v>
                </c:pt>
                <c:pt idx="37">
                  <c:v>0.32872000000000001</c:v>
                </c:pt>
                <c:pt idx="38">
                  <c:v>0.32872000000000001</c:v>
                </c:pt>
                <c:pt idx="39">
                  <c:v>0.32872000000000001</c:v>
                </c:pt>
                <c:pt idx="40">
                  <c:v>0.32872000000000001</c:v>
                </c:pt>
                <c:pt idx="41">
                  <c:v>0.32872000000000001</c:v>
                </c:pt>
                <c:pt idx="42">
                  <c:v>0.32872000000000001</c:v>
                </c:pt>
                <c:pt idx="43">
                  <c:v>0.32872000000000001</c:v>
                </c:pt>
                <c:pt idx="44">
                  <c:v>0.32872000000000001</c:v>
                </c:pt>
                <c:pt idx="45">
                  <c:v>0.32872000000000001</c:v>
                </c:pt>
                <c:pt idx="46">
                  <c:v>0.32872000000000001</c:v>
                </c:pt>
                <c:pt idx="47">
                  <c:v>0.32872000000000001</c:v>
                </c:pt>
                <c:pt idx="48">
                  <c:v>0.32872000000000001</c:v>
                </c:pt>
                <c:pt idx="49">
                  <c:v>0.32872000000000001</c:v>
                </c:pt>
                <c:pt idx="50">
                  <c:v>0.32872000000000001</c:v>
                </c:pt>
                <c:pt idx="51">
                  <c:v>0.32872000000000001</c:v>
                </c:pt>
                <c:pt idx="52">
                  <c:v>0.32872000000000001</c:v>
                </c:pt>
                <c:pt idx="53">
                  <c:v>0.32872000000000001</c:v>
                </c:pt>
                <c:pt idx="54">
                  <c:v>0.32872000000000001</c:v>
                </c:pt>
                <c:pt idx="55">
                  <c:v>0.32872000000000001</c:v>
                </c:pt>
                <c:pt idx="56">
                  <c:v>0.32872000000000001</c:v>
                </c:pt>
                <c:pt idx="57">
                  <c:v>0.32872000000000001</c:v>
                </c:pt>
              </c:numCache>
            </c:numRef>
          </c:yVal>
          <c:smooth val="1"/>
        </c:ser>
        <c:dLbls>
          <c:showLegendKey val="0"/>
          <c:showVal val="0"/>
          <c:showCatName val="0"/>
          <c:showSerName val="0"/>
          <c:showPercent val="0"/>
          <c:showBubbleSize val="0"/>
        </c:dLbls>
        <c:axId val="80721792"/>
        <c:axId val="80728448"/>
      </c:scatterChart>
      <c:valAx>
        <c:axId val="80721792"/>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Months</a:t>
                </a:r>
              </a:p>
            </c:rich>
          </c:tx>
          <c:layout/>
          <c:overlay val="0"/>
          <c:spPr>
            <a:noFill/>
            <a:ln>
              <a:noFill/>
            </a:ln>
            <a:effectLst/>
          </c:spPr>
        </c:title>
        <c:numFmt formatCode="[$-409]d\-mmm\-yy;@"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en-US"/>
          </a:p>
        </c:txPr>
        <c:crossAx val="80728448"/>
        <c:crosses val="autoZero"/>
        <c:crossBetween val="midCat"/>
      </c:valAx>
      <c:valAx>
        <c:axId val="80728448"/>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[N2O]</a:t>
                </a:r>
                <a:r>
                  <a:rPr lang="en-US" sz="1400" b="1" baseline="0" dirty="0"/>
                  <a:t> </a:t>
                </a:r>
                <a:r>
                  <a:rPr lang="en-US" sz="1400" b="1" i="1" baseline="0" dirty="0"/>
                  <a:t>ppm</a:t>
                </a:r>
                <a:endParaRPr lang="en-US" sz="1400" b="1" dirty="0"/>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80721792"/>
        <c:crosses val="autoZero"/>
        <c:crossBetween val="midCat"/>
      </c:valAx>
      <c:spPr>
        <a:noFill/>
        <a:ln>
          <a:noFill/>
        </a:ln>
        <a:effectLst/>
      </c:spPr>
    </c:plotArea>
    <c:legend>
      <c:legendPos val="r"/>
      <c:layout>
        <c:manualLayout>
          <c:xMode val="edge"/>
          <c:yMode val="edge"/>
          <c:x val="0.70449533152618216"/>
          <c:y val="1.7215663486679139E-3"/>
          <c:w val="0.28967588887454643"/>
          <c:h val="0.23459664705019007"/>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0.47796</cdr:x>
      <cdr:y>0.05896</cdr:y>
    </cdr:from>
    <cdr:to>
      <cdr:x>0.58202</cdr:x>
      <cdr:y>0.5616</cdr:y>
    </cdr:to>
    <cdr:sp macro="" textlink="">
      <cdr:nvSpPr>
        <cdr:cNvPr id="2" name="Oval 1"/>
        <cdr:cNvSpPr/>
      </cdr:nvSpPr>
      <cdr:spPr>
        <a:xfrm xmlns:a="http://schemas.openxmlformats.org/drawingml/2006/main">
          <a:off x="4004860" y="228600"/>
          <a:ext cx="871940" cy="1948953"/>
        </a:xfrm>
        <a:prstGeom xmlns:a="http://schemas.openxmlformats.org/drawingml/2006/main" prst="ellipse">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endParaRPr lang="en-US" dirty="0"/>
        </a:p>
      </cdr:txBody>
    </cdr:sp>
  </cdr:relSizeAnchor>
  <cdr:relSizeAnchor xmlns:cdr="http://schemas.openxmlformats.org/drawingml/2006/chartDrawing">
    <cdr:from>
      <cdr:x>0.17279</cdr:x>
      <cdr:y>0.0393</cdr:y>
    </cdr:from>
    <cdr:to>
      <cdr:x>0.34558</cdr:x>
      <cdr:y>0.13757</cdr:y>
    </cdr:to>
    <cdr:sp macro="" textlink="">
      <cdr:nvSpPr>
        <cdr:cNvPr id="3" name="TextBox 2"/>
        <cdr:cNvSpPr txBox="1"/>
      </cdr:nvSpPr>
      <cdr:spPr>
        <a:xfrm xmlns:a="http://schemas.openxmlformats.org/drawingml/2006/main">
          <a:off x="1447800" y="152400"/>
          <a:ext cx="14478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smtClean="0"/>
            <a:t>Figure 3</a:t>
          </a:r>
          <a:endParaRPr lang="en-US" sz="18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20B5E9-3084-4F50-9CF6-ED18852E536E}" type="datetimeFigureOut">
              <a:rPr lang="en-US" smtClean="0"/>
              <a:pPr/>
              <a:t>8/21/2017</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29B239-4E58-46C9-9910-98F4763ACD84}" type="slidenum">
              <a:rPr lang="en-GB" smtClean="0"/>
              <a:pPr/>
              <a:t>‹#›</a:t>
            </a:fld>
            <a:endParaRPr lang="en-GB" dirty="0"/>
          </a:p>
        </p:txBody>
      </p:sp>
    </p:spTree>
    <p:extLst>
      <p:ext uri="{BB962C8B-B14F-4D97-AF65-F5344CB8AC3E}">
        <p14:creationId xmlns:p14="http://schemas.microsoft.com/office/powerpoint/2010/main" val="114505895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129" y="9404945"/>
            <a:ext cx="18180130" cy="6489547"/>
          </a:xfrm>
        </p:spPr>
        <p:txBody>
          <a:bodyPr/>
          <a:lstStyle/>
          <a:p>
            <a:r>
              <a:rPr lang="en-US" smtClean="0"/>
              <a:t>Click to edit Master title style</a:t>
            </a:r>
            <a:endParaRPr lang="en-US"/>
          </a:p>
        </p:txBody>
      </p:sp>
      <p:sp>
        <p:nvSpPr>
          <p:cNvPr id="3" name="Subtitle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1476693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394102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536" y="19454629"/>
            <a:ext cx="18180130" cy="6012994"/>
          </a:xfrm>
        </p:spPr>
        <p:txBody>
          <a:bodyPr anchor="t"/>
          <a:lstStyle>
            <a:lvl1pPr algn="l">
              <a:defRPr sz="12900" b="1" cap="all"/>
            </a:lvl1pPr>
          </a:lstStyle>
          <a:p>
            <a:r>
              <a:rPr lang="en-US" smtClean="0"/>
              <a:t>Click to edit Master title style</a:t>
            </a:r>
            <a:endParaRPr lang="en-US"/>
          </a:p>
        </p:txBody>
      </p:sp>
      <p:sp>
        <p:nvSpPr>
          <p:cNvPr id="3" name="Text Placeholder 2"/>
          <p:cNvSpPr>
            <a:spLocks noGrp="1"/>
          </p:cNvSpPr>
          <p:nvPr>
            <p:ph type="body" idx="1"/>
          </p:nvPr>
        </p:nvSpPr>
        <p:spPr>
          <a:xfrm>
            <a:off x="1689536" y="12831931"/>
            <a:ext cx="18180130" cy="6622700"/>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3266956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9419" y="7064221"/>
            <a:ext cx="9446538" cy="1998024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872431" y="7064221"/>
            <a:ext cx="9446538" cy="1998024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157660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69421" y="6776883"/>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421" y="9601166"/>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0865006" y="6776883"/>
            <a:ext cx="9453964"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5006" y="9601166"/>
            <a:ext cx="9453964"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4250417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185622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3176433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21" y="1205403"/>
            <a:ext cx="7036633" cy="5129967"/>
          </a:xfrm>
        </p:spPr>
        <p:txBody>
          <a:bodyPr anchor="b"/>
          <a:lstStyle>
            <a:lvl1pPr algn="l">
              <a:defRPr sz="6500" b="1"/>
            </a:lvl1pPr>
          </a:lstStyle>
          <a:p>
            <a:r>
              <a:rPr lang="en-US" smtClean="0"/>
              <a:t>Click to edit Master title style</a:t>
            </a:r>
            <a:endParaRPr lang="en-US"/>
          </a:p>
        </p:txBody>
      </p:sp>
      <p:sp>
        <p:nvSpPr>
          <p:cNvPr id="3" name="Content Placeholder 2"/>
          <p:cNvSpPr>
            <a:spLocks noGrp="1"/>
          </p:cNvSpPr>
          <p:nvPr>
            <p:ph idx="1"/>
          </p:nvPr>
        </p:nvSpPr>
        <p:spPr>
          <a:xfrm>
            <a:off x="8362265" y="1205405"/>
            <a:ext cx="11956705" cy="25839057"/>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69421" y="6335371"/>
            <a:ext cx="7036633" cy="2070909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1588283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274" y="21192651"/>
            <a:ext cx="12833033" cy="2501913"/>
          </a:xfrm>
        </p:spPr>
        <p:txBody>
          <a:bodyPr anchor="b"/>
          <a:lstStyle>
            <a:lvl1pPr algn="l">
              <a:defRPr sz="6500" b="1"/>
            </a:lvl1pPr>
          </a:lstStyle>
          <a:p>
            <a:r>
              <a:rPr lang="en-US" smtClean="0"/>
              <a:t>Click to edit Master title style</a:t>
            </a:r>
            <a:endParaRPr lang="en-US"/>
          </a:p>
        </p:txBody>
      </p:sp>
      <p:sp>
        <p:nvSpPr>
          <p:cNvPr id="3" name="Picture Placeholder 2"/>
          <p:cNvSpPr>
            <a:spLocks noGrp="1"/>
          </p:cNvSpPr>
          <p:nvPr>
            <p:ph type="pic" idx="1"/>
          </p:nvPr>
        </p:nvSpPr>
        <p:spPr>
          <a:xfrm>
            <a:off x="4192274" y="2705145"/>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en-US" dirty="0"/>
          </a:p>
        </p:txBody>
      </p:sp>
      <p:sp>
        <p:nvSpPr>
          <p:cNvPr id="4" name="Text Placeholder 3"/>
          <p:cNvSpPr>
            <a:spLocks noGrp="1"/>
          </p:cNvSpPr>
          <p:nvPr>
            <p:ph type="body" sz="half" idx="2"/>
          </p:nvPr>
        </p:nvSpPr>
        <p:spPr>
          <a:xfrm>
            <a:off x="4192274" y="23694564"/>
            <a:ext cx="12833033" cy="355312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479180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1116434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6581" y="1212417"/>
            <a:ext cx="4812387" cy="258320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9419" y="1212417"/>
            <a:ext cx="14080689" cy="258320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3D344-E829-49E1-9D6E-9800944217DD}" type="datetimeFigureOut">
              <a:rPr lang="en-US" smtClean="0"/>
              <a:pPr/>
              <a:t>8/21/2017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2871025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9420" y="7064221"/>
            <a:ext cx="19249549" cy="19980240"/>
          </a:xfrm>
          <a:prstGeom prst="rect">
            <a:avLst/>
          </a:prstGeom>
        </p:spPr>
        <p:txBody>
          <a:bodyPr vert="horz" lIns="295214" tIns="147607" rIns="295214" bIns="14760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069419" y="28060641"/>
            <a:ext cx="4990624" cy="1611874"/>
          </a:xfrm>
          <a:prstGeom prst="rect">
            <a:avLst/>
          </a:prstGeom>
        </p:spPr>
        <p:txBody>
          <a:bodyPr vert="horz" lIns="295214" tIns="147607" rIns="295214" bIns="147607" rtlCol="0" anchor="ctr"/>
          <a:lstStyle>
            <a:lvl1pPr algn="l">
              <a:defRPr sz="3900">
                <a:solidFill>
                  <a:schemeClr val="tx1">
                    <a:tint val="75000"/>
                  </a:schemeClr>
                </a:solidFill>
              </a:defRPr>
            </a:lvl1pPr>
          </a:lstStyle>
          <a:p>
            <a:fld id="{3593D344-E829-49E1-9D6E-9800944217DD}" type="datetimeFigureOut">
              <a:rPr lang="en-US" smtClean="0"/>
              <a:pPr/>
              <a:t>8/21/2017</a:t>
            </a:fld>
            <a:endParaRPr lang="en-US" dirty="0"/>
          </a:p>
        </p:txBody>
      </p:sp>
      <p:sp>
        <p:nvSpPr>
          <p:cNvPr id="5" name="Footer Placeholder 4"/>
          <p:cNvSpPr>
            <a:spLocks noGrp="1"/>
          </p:cNvSpPr>
          <p:nvPr>
            <p:ph type="ftr" sz="quarter" idx="3"/>
          </p:nvPr>
        </p:nvSpPr>
        <p:spPr>
          <a:xfrm>
            <a:off x="7307699" y="28060641"/>
            <a:ext cx="6772990" cy="1611874"/>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328345" y="28060641"/>
            <a:ext cx="4990624" cy="1611874"/>
          </a:xfrm>
          <a:prstGeom prst="rect">
            <a:avLst/>
          </a:prstGeom>
        </p:spPr>
        <p:txBody>
          <a:bodyPr vert="horz" lIns="295214" tIns="147607" rIns="295214" bIns="147607" rtlCol="0" anchor="ctr"/>
          <a:lstStyle>
            <a:lvl1pPr algn="r">
              <a:defRPr sz="3900">
                <a:solidFill>
                  <a:schemeClr val="tx1">
                    <a:tint val="75000"/>
                  </a:schemeClr>
                </a:solidFill>
              </a:defRPr>
            </a:lvl1pPr>
          </a:lstStyle>
          <a:p>
            <a:fld id="{5AC043EB-94D8-4C8F-A242-936728D789FF}" type="slidenum">
              <a:rPr lang="en-US" smtClean="0"/>
              <a:pPr/>
              <a:t>‹#›</a:t>
            </a:fld>
            <a:endParaRPr lang="en-US" dirty="0"/>
          </a:p>
        </p:txBody>
      </p:sp>
    </p:spTree>
    <p:extLst>
      <p:ext uri="{BB962C8B-B14F-4D97-AF65-F5344CB8AC3E}">
        <p14:creationId xmlns:p14="http://schemas.microsoft.com/office/powerpoint/2010/main" val="2583985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140" rtl="0" eaLnBrk="1" latinLnBrk="0" hangingPunct="1">
        <a:spcBef>
          <a:spcPct val="0"/>
        </a:spcBef>
        <a:buNone/>
        <a:defRPr sz="14200" kern="1200">
          <a:solidFill>
            <a:schemeClr val="tx1"/>
          </a:solidFill>
          <a:latin typeface="+mj-lt"/>
          <a:ea typeface="+mj-ea"/>
          <a:cs typeface="+mj-cs"/>
        </a:defRPr>
      </a:lvl1pPr>
    </p:titleStyle>
    <p:bodyStyle>
      <a:lvl1pPr marL="1107053" indent="-1107053" algn="l" defTabSz="2952140"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1pPr>
      <a:lvl2pPr marL="2398614" indent="-922544" algn="l" defTabSz="2952140" rtl="0" eaLnBrk="1" latinLnBrk="0" hangingPunct="1">
        <a:spcBef>
          <a:spcPct val="20000"/>
        </a:spcBef>
        <a:buFont typeface="Arial" panose="020B0604020202020204" pitchFamily="34" charset="0"/>
        <a:buChar char="–"/>
        <a:defRPr sz="9000" kern="1200">
          <a:solidFill>
            <a:schemeClr val="tx1"/>
          </a:solidFill>
          <a:latin typeface="+mn-lt"/>
          <a:ea typeface="+mn-ea"/>
          <a:cs typeface="+mn-cs"/>
        </a:defRPr>
      </a:lvl2pPr>
      <a:lvl3pPr marL="3690176" indent="-738035" algn="l" defTabSz="2952140" rtl="0" eaLnBrk="1" latinLnBrk="0" hangingPunct="1">
        <a:spcBef>
          <a:spcPct val="20000"/>
        </a:spcBef>
        <a:buFont typeface="Arial" panose="020B0604020202020204" pitchFamily="34" charset="0"/>
        <a:buChar char="•"/>
        <a:defRPr sz="7700" kern="1200">
          <a:solidFill>
            <a:schemeClr val="tx1"/>
          </a:solidFill>
          <a:latin typeface="+mn-lt"/>
          <a:ea typeface="+mn-ea"/>
          <a:cs typeface="+mn-cs"/>
        </a:defRPr>
      </a:lvl3pPr>
      <a:lvl4pPr marL="5166246" indent="-738035" algn="l" defTabSz="2952140"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4pPr>
      <a:lvl5pPr marL="6642316" indent="-738035" algn="l" defTabSz="2952140"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5pPr>
      <a:lvl6pPr marL="8118386" indent="-738035" algn="l" defTabSz="2952140"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594456" indent="-738035" algn="l" defTabSz="2952140"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070527" indent="-738035" algn="l" defTabSz="2952140"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546597" indent="-738035" algn="l" defTabSz="2952140"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en-US"/>
      </a:defPPr>
      <a:lvl1pPr marL="0" algn="l" defTabSz="2952140" rtl="0" eaLnBrk="1" latinLnBrk="0" hangingPunct="1">
        <a:defRPr sz="5800" kern="1200">
          <a:solidFill>
            <a:schemeClr val="tx1"/>
          </a:solidFill>
          <a:latin typeface="+mn-lt"/>
          <a:ea typeface="+mn-ea"/>
          <a:cs typeface="+mn-cs"/>
        </a:defRPr>
      </a:lvl1pPr>
      <a:lvl2pPr marL="1476070" algn="l" defTabSz="2952140" rtl="0" eaLnBrk="1" latinLnBrk="0" hangingPunct="1">
        <a:defRPr sz="5800" kern="1200">
          <a:solidFill>
            <a:schemeClr val="tx1"/>
          </a:solidFill>
          <a:latin typeface="+mn-lt"/>
          <a:ea typeface="+mn-ea"/>
          <a:cs typeface="+mn-cs"/>
        </a:defRPr>
      </a:lvl2pPr>
      <a:lvl3pPr marL="2952140" algn="l" defTabSz="2952140" rtl="0" eaLnBrk="1" latinLnBrk="0" hangingPunct="1">
        <a:defRPr sz="5800" kern="1200">
          <a:solidFill>
            <a:schemeClr val="tx1"/>
          </a:solidFill>
          <a:latin typeface="+mn-lt"/>
          <a:ea typeface="+mn-ea"/>
          <a:cs typeface="+mn-cs"/>
        </a:defRPr>
      </a:lvl3pPr>
      <a:lvl4pPr marL="4428211" algn="l" defTabSz="2952140" rtl="0" eaLnBrk="1" latinLnBrk="0" hangingPunct="1">
        <a:defRPr sz="5800" kern="1200">
          <a:solidFill>
            <a:schemeClr val="tx1"/>
          </a:solidFill>
          <a:latin typeface="+mn-lt"/>
          <a:ea typeface="+mn-ea"/>
          <a:cs typeface="+mn-cs"/>
        </a:defRPr>
      </a:lvl4pPr>
      <a:lvl5pPr marL="5904281" algn="l" defTabSz="2952140" rtl="0" eaLnBrk="1" latinLnBrk="0" hangingPunct="1">
        <a:defRPr sz="5800" kern="1200">
          <a:solidFill>
            <a:schemeClr val="tx1"/>
          </a:solidFill>
          <a:latin typeface="+mn-lt"/>
          <a:ea typeface="+mn-ea"/>
          <a:cs typeface="+mn-cs"/>
        </a:defRPr>
      </a:lvl5pPr>
      <a:lvl6pPr marL="7380351" algn="l" defTabSz="2952140" rtl="0" eaLnBrk="1" latinLnBrk="0" hangingPunct="1">
        <a:defRPr sz="5800" kern="1200">
          <a:solidFill>
            <a:schemeClr val="tx1"/>
          </a:solidFill>
          <a:latin typeface="+mn-lt"/>
          <a:ea typeface="+mn-ea"/>
          <a:cs typeface="+mn-cs"/>
        </a:defRPr>
      </a:lvl6pPr>
      <a:lvl7pPr marL="8856421" algn="l" defTabSz="2952140" rtl="0" eaLnBrk="1" latinLnBrk="0" hangingPunct="1">
        <a:defRPr sz="5800" kern="1200">
          <a:solidFill>
            <a:schemeClr val="tx1"/>
          </a:solidFill>
          <a:latin typeface="+mn-lt"/>
          <a:ea typeface="+mn-ea"/>
          <a:cs typeface="+mn-cs"/>
        </a:defRPr>
      </a:lvl7pPr>
      <a:lvl8pPr marL="10332491" algn="l" defTabSz="2952140" rtl="0" eaLnBrk="1" latinLnBrk="0" hangingPunct="1">
        <a:defRPr sz="5800" kern="1200">
          <a:solidFill>
            <a:schemeClr val="tx1"/>
          </a:solidFill>
          <a:latin typeface="+mn-lt"/>
          <a:ea typeface="+mn-ea"/>
          <a:cs typeface="+mn-cs"/>
        </a:defRPr>
      </a:lvl8pPr>
      <a:lvl9pPr marL="11808562" algn="l" defTabSz="295214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2.gif"/><Relationship Id="rId7" Type="http://schemas.openxmlformats.org/officeDocument/2006/relationships/chart" Target="../charts/chart2.xml"/><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chart" Target="../charts/char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5" name="Rectangle 4"/>
          <p:cNvSpPr/>
          <p:nvPr/>
        </p:nvSpPr>
        <p:spPr>
          <a:xfrm>
            <a:off x="407194" y="181570"/>
            <a:ext cx="20726400" cy="2154436"/>
          </a:xfrm>
          <a:prstGeom prst="rect">
            <a:avLst/>
          </a:prstGeom>
        </p:spPr>
        <p:txBody>
          <a:bodyPr wrap="square">
            <a:spAutoFit/>
          </a:bodyPr>
          <a:lstStyle/>
          <a:p>
            <a:pPr algn="ctr"/>
            <a:r>
              <a:rPr lang="en-US" sz="5400" b="1" dirty="0" smtClean="0"/>
              <a:t>   Atmospheric CH</a:t>
            </a:r>
            <a:r>
              <a:rPr lang="en-US" sz="5400" b="1" baseline="-25000" dirty="0" smtClean="0"/>
              <a:t>4</a:t>
            </a:r>
            <a:r>
              <a:rPr lang="en-US" sz="5400" b="1" dirty="0" smtClean="0"/>
              <a:t> and N</a:t>
            </a:r>
            <a:r>
              <a:rPr lang="en-US" sz="5400" b="1" baseline="-25000" dirty="0" smtClean="0"/>
              <a:t>2</a:t>
            </a:r>
            <a:r>
              <a:rPr lang="en-US" sz="5400" b="1" dirty="0" smtClean="0"/>
              <a:t>O measurements at Suva, Fiji</a:t>
            </a:r>
          </a:p>
          <a:p>
            <a:pPr algn="ctr"/>
            <a:r>
              <a:rPr lang="en-US" sz="3200" dirty="0"/>
              <a:t>Francis S. </a:t>
            </a:r>
            <a:r>
              <a:rPr lang="en-US" sz="3200" dirty="0" smtClean="0"/>
              <a:t>Mani</a:t>
            </a:r>
            <a:r>
              <a:rPr lang="en-US" sz="3200" baseline="30000" dirty="0" smtClean="0"/>
              <a:t>1*</a:t>
            </a:r>
            <a:r>
              <a:rPr lang="en-US" sz="3200" dirty="0" smtClean="0"/>
              <a:t>, </a:t>
            </a:r>
            <a:r>
              <a:rPr lang="en-US" sz="3200" dirty="0"/>
              <a:t>Deepitika </a:t>
            </a:r>
            <a:r>
              <a:rPr lang="en-US" sz="3200" dirty="0" smtClean="0"/>
              <a:t>Chand</a:t>
            </a:r>
            <a:r>
              <a:rPr lang="en-US" sz="3200" baseline="30000" dirty="0" smtClean="0"/>
              <a:t>1</a:t>
            </a:r>
            <a:r>
              <a:rPr lang="en-US" sz="3200" dirty="0" smtClean="0"/>
              <a:t>, Zahra Nizbat</a:t>
            </a:r>
            <a:r>
              <a:rPr lang="en-US" sz="3200" baseline="30000" dirty="0" smtClean="0"/>
              <a:t>1</a:t>
            </a:r>
            <a:r>
              <a:rPr lang="en-US" sz="3200" dirty="0" smtClean="0"/>
              <a:t> and Matakite Maata</a:t>
            </a:r>
            <a:r>
              <a:rPr lang="en-US" sz="3200" baseline="30000" dirty="0" smtClean="0"/>
              <a:t>1 </a:t>
            </a:r>
            <a:endParaRPr lang="en-US" sz="3200" dirty="0"/>
          </a:p>
          <a:p>
            <a:pPr algn="ctr"/>
            <a:r>
              <a:rPr lang="en-US" sz="2400" baseline="30000" dirty="0" smtClean="0"/>
              <a:t>1</a:t>
            </a:r>
            <a:r>
              <a:rPr lang="en-US" sz="2400" dirty="0" smtClean="0"/>
              <a:t>School of Biological and Chemical Sciences, Faculty of Science, Technology and Environment, The University of the South Pacific, Suva, Fiji.</a:t>
            </a:r>
          </a:p>
          <a:p>
            <a:pPr algn="ctr"/>
            <a:r>
              <a:rPr lang="en-US" sz="2400" dirty="0" smtClean="0"/>
              <a:t>*Corresponding author: mani_f@usp.ac.fj</a:t>
            </a:r>
            <a:endParaRPr lang="en-US" sz="2400" dirty="0"/>
          </a:p>
        </p:txBody>
      </p:sp>
      <p:sp>
        <p:nvSpPr>
          <p:cNvPr id="7" name="TextBox 6"/>
          <p:cNvSpPr txBox="1"/>
          <p:nvPr/>
        </p:nvSpPr>
        <p:spPr>
          <a:xfrm>
            <a:off x="483394" y="2336006"/>
            <a:ext cx="10591800" cy="2074414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3600" b="1" u="sng" dirty="0" smtClean="0"/>
              <a:t>Introduction</a:t>
            </a:r>
          </a:p>
          <a:p>
            <a:pPr algn="just"/>
            <a:r>
              <a:rPr lang="en-US" sz="3200" dirty="0" smtClean="0"/>
              <a:t>     </a:t>
            </a:r>
          </a:p>
          <a:p>
            <a:pPr algn="just"/>
            <a:r>
              <a:rPr lang="en-US" sz="3200" dirty="0" smtClean="0"/>
              <a:t>In-house capacity was developed at the University of the South Pacific to measure  ambient methane and nitrous oxide mixing ratios  at a clean air site located in Suva, Fiji Islands (18</a:t>
            </a:r>
            <a:r>
              <a:rPr lang="en-US" sz="3200" dirty="0" smtClean="0">
                <a:latin typeface="Century Schoolbook"/>
              </a:rPr>
              <a:t>°08′S, 178°26′E).</a:t>
            </a:r>
            <a:r>
              <a:rPr lang="en-US" sz="3200" dirty="0" smtClean="0"/>
              <a:t> </a:t>
            </a:r>
          </a:p>
          <a:p>
            <a:pPr algn="just"/>
            <a:endParaRPr lang="en-US" sz="3200" dirty="0"/>
          </a:p>
          <a:p>
            <a:pPr algn="just"/>
            <a:endParaRPr lang="en-US" sz="3200" dirty="0" smtClean="0"/>
          </a:p>
          <a:p>
            <a:pPr algn="just"/>
            <a:endParaRPr lang="en-US" sz="3200" dirty="0"/>
          </a:p>
          <a:p>
            <a:pPr algn="just"/>
            <a:endParaRPr lang="en-US" sz="3200" dirty="0" smtClean="0"/>
          </a:p>
          <a:p>
            <a:pPr algn="just"/>
            <a:endParaRPr lang="en-US" sz="3200" dirty="0"/>
          </a:p>
          <a:p>
            <a:pPr algn="just"/>
            <a:endParaRPr lang="en-US" sz="3200" dirty="0" smtClean="0"/>
          </a:p>
          <a:p>
            <a:pPr algn="just"/>
            <a:r>
              <a:rPr lang="en-US" sz="1800" dirty="0" smtClean="0"/>
              <a:t>             </a:t>
            </a:r>
          </a:p>
          <a:p>
            <a:pPr algn="just"/>
            <a:r>
              <a:rPr lang="en-US" sz="1800" dirty="0" smtClean="0"/>
              <a:t>             Figure 1: A map of the Oceania region showing Fiji and location of the sampling site in Suva.</a:t>
            </a:r>
          </a:p>
          <a:p>
            <a:pPr algn="just"/>
            <a:endParaRPr lang="en-US" sz="1800" dirty="0" smtClean="0"/>
          </a:p>
          <a:p>
            <a:pPr algn="just"/>
            <a:r>
              <a:rPr lang="en-US" sz="3200" dirty="0" smtClean="0"/>
              <a:t>In 1994 in collaboration with National Institute of Water and Atmospheric Research (NIWA), an air sampling station was set-up to determine background levels of atmospheric methane mixing ratios and </a:t>
            </a:r>
            <a:r>
              <a:rPr lang="el-GR" sz="3200" dirty="0" smtClean="0">
                <a:latin typeface="Bookman Old Style"/>
              </a:rPr>
              <a:t>δ</a:t>
            </a:r>
            <a:r>
              <a:rPr lang="en-US" sz="3200" baseline="30000" dirty="0" smtClean="0"/>
              <a:t>13</a:t>
            </a:r>
            <a:r>
              <a:rPr lang="en-US" sz="3200" dirty="0" smtClean="0"/>
              <a:t>C(CH</a:t>
            </a:r>
            <a:r>
              <a:rPr lang="en-US" sz="3200" baseline="-25000" dirty="0" smtClean="0"/>
              <a:t>4</a:t>
            </a:r>
            <a:r>
              <a:rPr lang="en-US" sz="3200" dirty="0" smtClean="0"/>
              <a:t>). This project was discontinued in 2003 but in 2016 the monitoring station was revived with the help of NIWA to collect samples and measure CH</a:t>
            </a:r>
            <a:r>
              <a:rPr lang="en-US" sz="3200" baseline="-25000" dirty="0" smtClean="0"/>
              <a:t>4</a:t>
            </a:r>
            <a:r>
              <a:rPr lang="en-US" sz="3200" dirty="0" smtClean="0"/>
              <a:t> and N</a:t>
            </a:r>
            <a:r>
              <a:rPr lang="en-US" sz="3200" baseline="-25000" dirty="0" smtClean="0"/>
              <a:t>2</a:t>
            </a:r>
            <a:r>
              <a:rPr lang="en-US" sz="3200" dirty="0" smtClean="0"/>
              <a:t>O in the chemistry laboratory at USP. This could be an important site that could contribute significantly to Global Atmosphere Watch (GAW) programme by providing high resolution data and interpretation of seasonal cycles in mixing ratio</a:t>
            </a:r>
            <a:r>
              <a:rPr lang="en-US" sz="3200" dirty="0" smtClean="0">
                <a:solidFill>
                  <a:schemeClr val="tx1"/>
                </a:solidFill>
              </a:rPr>
              <a:t>s</a:t>
            </a:r>
            <a:r>
              <a:rPr lang="en-US" sz="3200" dirty="0" smtClean="0"/>
              <a:t> that can be compared to other sites and particularly sites in extra-tropical Southern Hemisphere like South Pole in Antarctica.  Fiji experiences  special meteorological conditions  like movement of  Inter Tropical Convergence Zone (ITCZ), South Pacific Convergence Zone (SPCZ) and Southern Oscillation Index (SOI) that </a:t>
            </a:r>
            <a:r>
              <a:rPr lang="en-US" sz="3200" dirty="0" smtClean="0"/>
              <a:t>affect </a:t>
            </a:r>
            <a:r>
              <a:rPr lang="en-US" sz="3200" dirty="0" smtClean="0"/>
              <a:t>the transport and hence variability in atmospheric composition of these gases .</a:t>
            </a:r>
          </a:p>
          <a:p>
            <a:pPr algn="just"/>
            <a:r>
              <a:rPr lang="en-US" sz="3200" dirty="0" smtClean="0"/>
              <a:t>     </a:t>
            </a:r>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r>
              <a:rPr lang="en-US" sz="3200" dirty="0" smtClean="0"/>
              <a:t> </a:t>
            </a:r>
            <a:endParaRPr lang="en-US"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2594" y="5010148"/>
            <a:ext cx="5019675" cy="32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394" y="5917406"/>
            <a:ext cx="3780121" cy="2522767"/>
          </a:xfrm>
          <a:prstGeom prst="rect">
            <a:avLst/>
          </a:prstGeom>
        </p:spPr>
      </p:pic>
      <p:sp>
        <p:nvSpPr>
          <p:cNvPr id="4" name="Rectangle 3"/>
          <p:cNvSpPr/>
          <p:nvPr/>
        </p:nvSpPr>
        <p:spPr>
          <a:xfrm>
            <a:off x="2997994" y="6984206"/>
            <a:ext cx="304800" cy="2632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Curved Down Arrow 5"/>
          <p:cNvSpPr/>
          <p:nvPr/>
        </p:nvSpPr>
        <p:spPr>
          <a:xfrm>
            <a:off x="2997994" y="5536406"/>
            <a:ext cx="3581400" cy="1440658"/>
          </a:xfrm>
          <a:prstGeom prst="curvedDownArrow">
            <a:avLst/>
          </a:prstGeom>
          <a:solidFill>
            <a:schemeClr val="accent1">
              <a:lumMod val="60000"/>
              <a:lumOff val="40000"/>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Oval 8"/>
          <p:cNvSpPr/>
          <p:nvPr/>
        </p:nvSpPr>
        <p:spPr>
          <a:xfrm>
            <a:off x="7417594" y="7136606"/>
            <a:ext cx="152400" cy="152400"/>
          </a:xfrm>
          <a:prstGeom prst="ellipse">
            <a:avLst/>
          </a:prstGeom>
          <a:solidFill>
            <a:schemeClr val="bg1">
              <a:alpha val="19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urved Up Arrow 9"/>
          <p:cNvSpPr/>
          <p:nvPr/>
        </p:nvSpPr>
        <p:spPr>
          <a:xfrm>
            <a:off x="7493794" y="7212806"/>
            <a:ext cx="1524000" cy="381000"/>
          </a:xfrm>
          <a:prstGeom prst="curvedUpArrow">
            <a:avLst/>
          </a:prstGeom>
          <a:solidFill>
            <a:schemeClr val="accent1">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7-Point Star 10"/>
          <p:cNvSpPr/>
          <p:nvPr/>
        </p:nvSpPr>
        <p:spPr>
          <a:xfrm>
            <a:off x="8885397" y="6956108"/>
            <a:ext cx="198119" cy="274319"/>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5" y="47588"/>
            <a:ext cx="2969419" cy="1508276"/>
          </a:xfrm>
          <a:prstGeom prst="rect">
            <a:avLst/>
          </a:prstGeom>
        </p:spPr>
      </p:pic>
      <p:graphicFrame>
        <p:nvGraphicFramePr>
          <p:cNvPr id="16" name="Chart 15"/>
          <p:cNvGraphicFramePr/>
          <p:nvPr>
            <p:extLst>
              <p:ext uri="{D42A27DB-BD31-4B8C-83A1-F6EECF244321}">
                <p14:modId xmlns:p14="http://schemas.microsoft.com/office/powerpoint/2010/main" val="488646897"/>
              </p:ext>
            </p:extLst>
          </p:nvPr>
        </p:nvGraphicFramePr>
        <p:xfrm>
          <a:off x="11952959" y="3176023"/>
          <a:ext cx="8379069" cy="3877409"/>
        </p:xfrm>
        <a:graphic>
          <a:graphicData uri="http://schemas.openxmlformats.org/drawingml/2006/chart">
            <c:chart xmlns:c="http://schemas.openxmlformats.org/drawingml/2006/chart" xmlns:r="http://schemas.openxmlformats.org/officeDocument/2006/relationships" r:id="rId5"/>
          </a:graphicData>
        </a:graphic>
      </p:graphicFrame>
      <p:sp>
        <p:nvSpPr>
          <p:cNvPr id="17" name="Rectangle 16"/>
          <p:cNvSpPr/>
          <p:nvPr/>
        </p:nvSpPr>
        <p:spPr>
          <a:xfrm>
            <a:off x="407194" y="2488406"/>
            <a:ext cx="10896600" cy="15087838"/>
          </a:xfrm>
          <a:prstGeom prst="rect">
            <a:avLst/>
          </a:prstGeom>
          <a:noFill/>
          <a:ln w="38100"/>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p:cNvSpPr/>
          <p:nvPr/>
        </p:nvSpPr>
        <p:spPr>
          <a:xfrm>
            <a:off x="407194" y="17880806"/>
            <a:ext cx="10896600" cy="1188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559594" y="17195006"/>
            <a:ext cx="10591800" cy="9818072"/>
          </a:xfrm>
          <a:prstGeom prst="rect">
            <a:avLst/>
          </a:prstGeom>
          <a:noFill/>
        </p:spPr>
        <p:txBody>
          <a:bodyPr wrap="square" rtlCol="0">
            <a:spAutoFit/>
          </a:bodyPr>
          <a:lstStyle/>
          <a:p>
            <a:endParaRPr lang="en-US" sz="4000" b="1" u="sng" dirty="0" smtClean="0"/>
          </a:p>
          <a:p>
            <a:r>
              <a:rPr lang="en-US" sz="3600" b="1" u="sng" dirty="0" smtClean="0"/>
              <a:t>Methodology</a:t>
            </a:r>
          </a:p>
          <a:p>
            <a:r>
              <a:rPr lang="en-US" sz="3200" dirty="0" smtClean="0"/>
              <a:t>Air samples were collected in a 2L stainless steel canisters to a pressure of 2 bars.</a:t>
            </a:r>
          </a:p>
          <a:p>
            <a:endParaRPr lang="en-US" sz="3200" dirty="0" smtClean="0"/>
          </a:p>
          <a:p>
            <a:r>
              <a:rPr lang="en-US" sz="3200" dirty="0" smtClean="0"/>
              <a:t>The air samples were measured using GC-FID for CH</a:t>
            </a:r>
            <a:r>
              <a:rPr lang="en-US" sz="3200" baseline="-25000" dirty="0" smtClean="0"/>
              <a:t>4</a:t>
            </a:r>
            <a:r>
              <a:rPr lang="en-US" sz="3200" dirty="0" smtClean="0"/>
              <a:t> and GC-ECD for N</a:t>
            </a:r>
            <a:r>
              <a:rPr lang="en-US" sz="3200" baseline="-25000" dirty="0" smtClean="0"/>
              <a:t>2</a:t>
            </a:r>
            <a:r>
              <a:rPr lang="en-US" sz="3200" dirty="0" smtClean="0"/>
              <a:t>O. For N</a:t>
            </a:r>
            <a:r>
              <a:rPr lang="en-US" sz="3200" baseline="-25000" dirty="0" smtClean="0"/>
              <a:t>2</a:t>
            </a:r>
            <a:r>
              <a:rPr lang="en-US" sz="3200" dirty="0" smtClean="0"/>
              <a:t>O measurements the ECD detector was doped with 10 % carbon dioxide to increase its sensitivity whilst using nitrogen gas as a carrier gas.</a:t>
            </a:r>
          </a:p>
          <a:p>
            <a:endParaRPr lang="en-US" sz="3200" dirty="0" smtClean="0"/>
          </a:p>
          <a:p>
            <a:r>
              <a:rPr lang="en-US" sz="3200" dirty="0" smtClean="0"/>
              <a:t>The air samples were dried using a magnesium perchlorate trap before injection. Both systems used a backflush reversal technique using a pre-column and an analytical column. Molecular Sieve columns were used for CH</a:t>
            </a:r>
            <a:r>
              <a:rPr lang="en-US" sz="3200" baseline="-25000" dirty="0" smtClean="0"/>
              <a:t>4</a:t>
            </a:r>
            <a:r>
              <a:rPr lang="en-US" sz="3200" dirty="0" smtClean="0"/>
              <a:t> and Porapak-Q columns were used for N</a:t>
            </a:r>
            <a:r>
              <a:rPr lang="en-US" sz="3200" baseline="-25000" dirty="0" smtClean="0"/>
              <a:t>2</a:t>
            </a:r>
            <a:r>
              <a:rPr lang="en-US" sz="3200" dirty="0" smtClean="0"/>
              <a:t>O measurements.  </a:t>
            </a:r>
          </a:p>
          <a:p>
            <a:endParaRPr lang="en-US" sz="3200" dirty="0" smtClean="0"/>
          </a:p>
          <a:p>
            <a:r>
              <a:rPr lang="en-US" sz="3200" dirty="0" smtClean="0"/>
              <a:t>The precision of measurement is 4 ppbv for CH</a:t>
            </a:r>
            <a:r>
              <a:rPr lang="en-US" sz="3200" baseline="-25000" dirty="0" smtClean="0"/>
              <a:t>4</a:t>
            </a:r>
            <a:r>
              <a:rPr lang="en-US" sz="3200" dirty="0" smtClean="0"/>
              <a:t> and 2 ppbv for N</a:t>
            </a:r>
            <a:r>
              <a:rPr lang="en-US" sz="3200" baseline="-25000" dirty="0" smtClean="0"/>
              <a:t>2</a:t>
            </a:r>
            <a:r>
              <a:rPr lang="en-US" sz="3200" dirty="0" smtClean="0"/>
              <a:t>O.   </a:t>
            </a:r>
          </a:p>
          <a:p>
            <a:r>
              <a:rPr lang="en-US" sz="4000" dirty="0" smtClean="0"/>
              <a:t> </a:t>
            </a:r>
            <a:endParaRPr lang="en-GB" sz="4000" dirty="0"/>
          </a:p>
        </p:txBody>
      </p:sp>
      <p:sp>
        <p:nvSpPr>
          <p:cNvPr id="19" name="Rectangle 18"/>
          <p:cNvSpPr/>
          <p:nvPr/>
        </p:nvSpPr>
        <p:spPr>
          <a:xfrm>
            <a:off x="11608594" y="2488406"/>
            <a:ext cx="9372600" cy="19278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7" name="Picture 3"/>
          <p:cNvPicPr>
            <a:picLocks noChangeAspect="1" noChangeArrowheads="1"/>
          </p:cNvPicPr>
          <p:nvPr/>
        </p:nvPicPr>
        <p:blipFill>
          <a:blip r:embed="rId6" cstate="print"/>
          <a:srcRect/>
          <a:stretch>
            <a:fillRect/>
          </a:stretch>
        </p:blipFill>
        <p:spPr bwMode="auto">
          <a:xfrm>
            <a:off x="1603772" y="26262806"/>
            <a:ext cx="5733834" cy="3012368"/>
          </a:xfrm>
          <a:prstGeom prst="rect">
            <a:avLst/>
          </a:prstGeom>
          <a:noFill/>
          <a:ln w="9525">
            <a:noFill/>
            <a:miter lim="800000"/>
            <a:headEnd/>
            <a:tailEnd/>
          </a:ln>
          <a:effectLst/>
        </p:spPr>
      </p:pic>
      <p:sp>
        <p:nvSpPr>
          <p:cNvPr id="22" name="TextBox 21"/>
          <p:cNvSpPr txBox="1"/>
          <p:nvPr/>
        </p:nvSpPr>
        <p:spPr>
          <a:xfrm>
            <a:off x="7363577" y="27109133"/>
            <a:ext cx="3505200" cy="923330"/>
          </a:xfrm>
          <a:prstGeom prst="rect">
            <a:avLst/>
          </a:prstGeom>
          <a:noFill/>
        </p:spPr>
        <p:txBody>
          <a:bodyPr wrap="square" rtlCol="0">
            <a:spAutoFit/>
          </a:bodyPr>
          <a:lstStyle/>
          <a:p>
            <a:r>
              <a:rPr lang="en-US" sz="1800" dirty="0" smtClean="0"/>
              <a:t>Figure 2: The Trace Gas Laboratory at the University of the South Pacific housing the two GC system</a:t>
            </a:r>
            <a:r>
              <a:rPr lang="en-US" sz="1800" dirty="0" smtClean="0">
                <a:solidFill>
                  <a:srgbClr val="FF0000"/>
                </a:solidFill>
              </a:rPr>
              <a:t>s</a:t>
            </a:r>
            <a:r>
              <a:rPr lang="en-US" sz="1800" dirty="0" smtClean="0"/>
              <a:t>.</a:t>
            </a:r>
            <a:endParaRPr lang="en-GB" sz="1800" dirty="0"/>
          </a:p>
        </p:txBody>
      </p:sp>
      <p:graphicFrame>
        <p:nvGraphicFramePr>
          <p:cNvPr id="20" name="Chart 19"/>
          <p:cNvGraphicFramePr>
            <a:graphicFrameLocks/>
          </p:cNvGraphicFramePr>
          <p:nvPr>
            <p:extLst>
              <p:ext uri="{D42A27DB-BD31-4B8C-83A1-F6EECF244321}">
                <p14:modId xmlns:p14="http://schemas.microsoft.com/office/powerpoint/2010/main" val="324520496"/>
              </p:ext>
            </p:extLst>
          </p:nvPr>
        </p:nvGraphicFramePr>
        <p:xfrm>
          <a:off x="12370594" y="9575006"/>
          <a:ext cx="7543800" cy="2887434"/>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p:cNvSpPr txBox="1"/>
          <p:nvPr/>
        </p:nvSpPr>
        <p:spPr>
          <a:xfrm>
            <a:off x="11882438" y="7164169"/>
            <a:ext cx="9067800" cy="2246769"/>
          </a:xfrm>
          <a:prstGeom prst="rect">
            <a:avLst/>
          </a:prstGeom>
          <a:noFill/>
        </p:spPr>
        <p:txBody>
          <a:bodyPr wrap="square" rtlCol="0">
            <a:spAutoFit/>
          </a:bodyPr>
          <a:lstStyle/>
          <a:p>
            <a:pPr algn="just"/>
            <a:r>
              <a:rPr lang="en-US" sz="2800" dirty="0" smtClean="0"/>
              <a:t>Figure 3 shows the atmospheric mixing ratios of CH</a:t>
            </a:r>
            <a:r>
              <a:rPr lang="en-US" sz="2800" baseline="-25000" dirty="0" smtClean="0"/>
              <a:t>4</a:t>
            </a:r>
            <a:r>
              <a:rPr lang="en-US" sz="2800" dirty="0" smtClean="0"/>
              <a:t> at Suva from 1994 – 2003 measured at NIWA. Due to complex tropical meteorology there is sporadic intrusion of polluted northern hemispheric air (circled above) and this has been confirmed by the Unified Model and isotopic </a:t>
            </a:r>
            <a:r>
              <a:rPr lang="el-GR" sz="2800" dirty="0" smtClean="0">
                <a:latin typeface="Century Schoolbook"/>
              </a:rPr>
              <a:t>δ</a:t>
            </a:r>
            <a:r>
              <a:rPr lang="en-US" sz="2800" baseline="30000" dirty="0" smtClean="0">
                <a:latin typeface="Century Schoolbook"/>
              </a:rPr>
              <a:t>13</a:t>
            </a:r>
            <a:r>
              <a:rPr lang="en-US" sz="2800" dirty="0" smtClean="0">
                <a:latin typeface="Century Schoolbook"/>
              </a:rPr>
              <a:t>C of CH</a:t>
            </a:r>
            <a:r>
              <a:rPr lang="en-US" sz="2800" baseline="-25000" dirty="0" smtClean="0">
                <a:latin typeface="Century Schoolbook"/>
              </a:rPr>
              <a:t>4</a:t>
            </a:r>
            <a:r>
              <a:rPr lang="en-US" sz="2800" dirty="0" smtClean="0">
                <a:latin typeface="Century Schoolbook"/>
              </a:rPr>
              <a:t>.</a:t>
            </a:r>
            <a:r>
              <a:rPr lang="en-US" sz="2800" dirty="0" smtClean="0"/>
              <a:t>  </a:t>
            </a:r>
            <a:endParaRPr lang="en-US" sz="2800" dirty="0"/>
          </a:p>
        </p:txBody>
      </p:sp>
      <p:sp>
        <p:nvSpPr>
          <p:cNvPr id="13" name="TextBox 12"/>
          <p:cNvSpPr txBox="1"/>
          <p:nvPr/>
        </p:nvSpPr>
        <p:spPr>
          <a:xfrm>
            <a:off x="11608594" y="12699206"/>
            <a:ext cx="9067800" cy="3970318"/>
          </a:xfrm>
          <a:prstGeom prst="rect">
            <a:avLst/>
          </a:prstGeom>
          <a:noFill/>
        </p:spPr>
        <p:txBody>
          <a:bodyPr wrap="square" rtlCol="0">
            <a:spAutoFit/>
          </a:bodyPr>
          <a:lstStyle/>
          <a:p>
            <a:r>
              <a:rPr lang="en-US" sz="2800" dirty="0" smtClean="0"/>
              <a:t>Figure 4  above  shows the  atmospheric mixing ratios  of CH</a:t>
            </a:r>
            <a:r>
              <a:rPr lang="en-US" sz="2800" baseline="-25000" dirty="0" smtClean="0"/>
              <a:t>4</a:t>
            </a:r>
            <a:r>
              <a:rPr lang="en-US" sz="2800" dirty="0" smtClean="0"/>
              <a:t> at Suva from Sept 2016 – August 2017 measured  at USP.  In comparison  to SPO data it does show a sinusoidal  shape with a minima  in summer and maxima in spring.  However the values obtained for the recent months are higher than what were observed at SMO  last year for the same month.  The seasonal amplitude is about  50 ppbv  which is slightly larger  and may suggest some  localized emissions influencing  methane  mixing ratios at the sampling site. </a:t>
            </a:r>
            <a:endParaRPr lang="en-US" sz="2800" dirty="0"/>
          </a:p>
        </p:txBody>
      </p:sp>
      <p:graphicFrame>
        <p:nvGraphicFramePr>
          <p:cNvPr id="23" name="Chart 22"/>
          <p:cNvGraphicFramePr>
            <a:graphicFrameLocks/>
          </p:cNvGraphicFramePr>
          <p:nvPr>
            <p:extLst>
              <p:ext uri="{D42A27DB-BD31-4B8C-83A1-F6EECF244321}">
                <p14:modId xmlns:p14="http://schemas.microsoft.com/office/powerpoint/2010/main" val="761005726"/>
              </p:ext>
            </p:extLst>
          </p:nvPr>
        </p:nvGraphicFramePr>
        <p:xfrm>
          <a:off x="11784806" y="16890207"/>
          <a:ext cx="8715375" cy="2112170"/>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13"/>
          <p:cNvSpPr txBox="1"/>
          <p:nvPr/>
        </p:nvSpPr>
        <p:spPr>
          <a:xfrm>
            <a:off x="11760994" y="19089350"/>
            <a:ext cx="8991600" cy="2677656"/>
          </a:xfrm>
          <a:prstGeom prst="rect">
            <a:avLst/>
          </a:prstGeom>
          <a:noFill/>
        </p:spPr>
        <p:txBody>
          <a:bodyPr wrap="square" rtlCol="0">
            <a:spAutoFit/>
          </a:bodyPr>
          <a:lstStyle/>
          <a:p>
            <a:pPr algn="just"/>
            <a:r>
              <a:rPr lang="en-US" sz="2800" dirty="0" smtClean="0"/>
              <a:t>Figure 5 shows the novel measurements of N</a:t>
            </a:r>
            <a:r>
              <a:rPr lang="en-US" sz="2800" baseline="-25000" dirty="0" smtClean="0"/>
              <a:t>2</a:t>
            </a:r>
            <a:r>
              <a:rPr lang="en-US" sz="2800" dirty="0" smtClean="0"/>
              <a:t>O from Suva measured at USP. The N</a:t>
            </a:r>
            <a:r>
              <a:rPr lang="en-US" sz="2800" baseline="-25000" dirty="0" smtClean="0"/>
              <a:t>2</a:t>
            </a:r>
            <a:r>
              <a:rPr lang="en-US" sz="2800" dirty="0" smtClean="0"/>
              <a:t>O measurements are around 330 ppbv and shows variability in data as compared to SMO and SPO sites. This suggest either more method development is required or influences of some localized emissions at the sampling site. </a:t>
            </a:r>
            <a:endParaRPr lang="en-US" sz="2800" dirty="0"/>
          </a:p>
        </p:txBody>
      </p:sp>
      <p:sp>
        <p:nvSpPr>
          <p:cNvPr id="15" name="TextBox 14"/>
          <p:cNvSpPr txBox="1"/>
          <p:nvPr/>
        </p:nvSpPr>
        <p:spPr>
          <a:xfrm>
            <a:off x="12827794" y="17206912"/>
            <a:ext cx="1371600" cy="369332"/>
          </a:xfrm>
          <a:prstGeom prst="rect">
            <a:avLst/>
          </a:prstGeom>
          <a:noFill/>
        </p:spPr>
        <p:txBody>
          <a:bodyPr wrap="square" rtlCol="0">
            <a:spAutoFit/>
          </a:bodyPr>
          <a:lstStyle/>
          <a:p>
            <a:r>
              <a:rPr lang="en-US" sz="1800" dirty="0" smtClean="0"/>
              <a:t>Figure 5</a:t>
            </a:r>
            <a:endParaRPr lang="en-US" sz="1800" dirty="0"/>
          </a:p>
        </p:txBody>
      </p:sp>
      <p:sp>
        <p:nvSpPr>
          <p:cNvPr id="24" name="TextBox 23"/>
          <p:cNvSpPr txBox="1"/>
          <p:nvPr/>
        </p:nvSpPr>
        <p:spPr>
          <a:xfrm>
            <a:off x="13970794" y="9956006"/>
            <a:ext cx="1371600" cy="369332"/>
          </a:xfrm>
          <a:prstGeom prst="rect">
            <a:avLst/>
          </a:prstGeom>
          <a:noFill/>
        </p:spPr>
        <p:txBody>
          <a:bodyPr wrap="square" rtlCol="0">
            <a:spAutoFit/>
          </a:bodyPr>
          <a:lstStyle/>
          <a:p>
            <a:r>
              <a:rPr lang="en-US" sz="1800" dirty="0" smtClean="0"/>
              <a:t>Figure 4</a:t>
            </a:r>
            <a:endParaRPr lang="en-US" sz="1800" dirty="0"/>
          </a:p>
        </p:txBody>
      </p:sp>
      <p:sp>
        <p:nvSpPr>
          <p:cNvPr id="25" name="Rectangle 24"/>
          <p:cNvSpPr/>
          <p:nvPr/>
        </p:nvSpPr>
        <p:spPr>
          <a:xfrm>
            <a:off x="11608594" y="21919406"/>
            <a:ext cx="9372600" cy="67818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11608594" y="2490787"/>
            <a:ext cx="2774156" cy="646331"/>
          </a:xfrm>
          <a:prstGeom prst="rect">
            <a:avLst/>
          </a:prstGeom>
          <a:noFill/>
        </p:spPr>
        <p:txBody>
          <a:bodyPr wrap="square" rtlCol="0">
            <a:spAutoFit/>
          </a:bodyPr>
          <a:lstStyle/>
          <a:p>
            <a:r>
              <a:rPr lang="en-US" sz="3600" b="1" u="sng" dirty="0" smtClean="0"/>
              <a:t>Results</a:t>
            </a:r>
            <a:endParaRPr lang="en-US" sz="3600" b="1" u="sng" dirty="0"/>
          </a:p>
        </p:txBody>
      </p:sp>
      <p:sp>
        <p:nvSpPr>
          <p:cNvPr id="2" name="TextBox 1"/>
          <p:cNvSpPr txBox="1"/>
          <p:nvPr/>
        </p:nvSpPr>
        <p:spPr>
          <a:xfrm>
            <a:off x="11608594" y="21960899"/>
            <a:ext cx="9341644" cy="6740307"/>
          </a:xfrm>
          <a:prstGeom prst="rect">
            <a:avLst/>
          </a:prstGeom>
          <a:noFill/>
        </p:spPr>
        <p:txBody>
          <a:bodyPr wrap="square" rtlCol="0">
            <a:spAutoFit/>
          </a:bodyPr>
          <a:lstStyle/>
          <a:p>
            <a:r>
              <a:rPr lang="en-US" sz="3600" b="1" u="sng" dirty="0" smtClean="0"/>
              <a:t>Conclusion &amp; Recommendations</a:t>
            </a:r>
          </a:p>
          <a:p>
            <a:pPr algn="just"/>
            <a:r>
              <a:rPr lang="en-US" sz="2800" dirty="0" smtClean="0"/>
              <a:t>Fiji demonstrates an excellent site to measure atmospheric composition of trace gases as it is influenced by complex tropical meteorology and long range transport of pollutants from biomass burning in Australia. Although USP has demonstrated its capability in measuring CH</a:t>
            </a:r>
            <a:r>
              <a:rPr lang="en-US" sz="2800" baseline="-25000" dirty="0" smtClean="0"/>
              <a:t>4</a:t>
            </a:r>
            <a:r>
              <a:rPr lang="en-US" sz="2800" dirty="0" smtClean="0"/>
              <a:t> and N</a:t>
            </a:r>
            <a:r>
              <a:rPr lang="en-US" sz="2800" baseline="-25000" dirty="0" smtClean="0"/>
              <a:t>2</a:t>
            </a:r>
            <a:r>
              <a:rPr lang="en-US" sz="2800" dirty="0" smtClean="0"/>
              <a:t>O, further method developments are required to enhance the time series obtained for background clean air site:</a:t>
            </a:r>
          </a:p>
          <a:p>
            <a:pPr marL="457200" indent="-457200" algn="just">
              <a:buFont typeface="Arial" panose="020B0604020202020204" pitchFamily="34" charset="0"/>
              <a:buChar char="•"/>
            </a:pPr>
            <a:r>
              <a:rPr lang="en-US" sz="2800" dirty="0" smtClean="0"/>
              <a:t>Installation of weather station that records wind direction and wind speed and will only allow for clean air that has not made any landfalls to be sampled.</a:t>
            </a:r>
          </a:p>
          <a:p>
            <a:pPr marL="457200" indent="-457200" algn="just">
              <a:buFont typeface="Arial" panose="020B0604020202020204" pitchFamily="34" charset="0"/>
              <a:buChar char="•"/>
            </a:pPr>
            <a:r>
              <a:rPr lang="en-US" sz="2800" dirty="0" smtClean="0"/>
              <a:t>Inter-laboratory comparison is important to ensure validity.</a:t>
            </a:r>
          </a:p>
          <a:p>
            <a:pPr marL="457200" indent="-457200" algn="just">
              <a:buFont typeface="Arial" panose="020B0604020202020204" pitchFamily="34" charset="0"/>
              <a:buChar char="•"/>
            </a:pPr>
            <a:r>
              <a:rPr lang="en-US" sz="2800" dirty="0" smtClean="0"/>
              <a:t>A moisture trap to be used during sampling as the environment is very humid and this could affect the performance of GC detectors.</a:t>
            </a:r>
          </a:p>
        </p:txBody>
      </p:sp>
      <p:sp>
        <p:nvSpPr>
          <p:cNvPr id="27" name="Rectangle 26"/>
          <p:cNvSpPr/>
          <p:nvPr/>
        </p:nvSpPr>
        <p:spPr>
          <a:xfrm>
            <a:off x="11622383" y="28853606"/>
            <a:ext cx="9372600" cy="11844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1608594" y="28842118"/>
            <a:ext cx="9341644" cy="1154162"/>
          </a:xfrm>
          <a:prstGeom prst="rect">
            <a:avLst/>
          </a:prstGeom>
          <a:noFill/>
        </p:spPr>
        <p:txBody>
          <a:bodyPr wrap="square" rtlCol="0">
            <a:spAutoFit/>
          </a:bodyPr>
          <a:lstStyle/>
          <a:p>
            <a:r>
              <a:rPr lang="en-US" sz="1800" b="1" dirty="0" smtClean="0">
                <a:latin typeface="Baskerville Old Face" panose="02020602080505020303" pitchFamily="18" charset="0"/>
              </a:rPr>
              <a:t>Acknowledgement</a:t>
            </a:r>
          </a:p>
          <a:p>
            <a:r>
              <a:rPr lang="en-US" sz="1700" b="1" dirty="0" smtClean="0">
                <a:solidFill>
                  <a:schemeClr val="tx2">
                    <a:lumMod val="75000"/>
                  </a:schemeClr>
                </a:solidFill>
                <a:latin typeface="Baskerville Old Face" panose="02020602080505020303" pitchFamily="18" charset="0"/>
              </a:rPr>
              <a:t>The authors would like to thank Dr. Michael Harvey, Mr. Gordon Brailsford and Mr. Anthony Bromley for providing their valuable support in method developments at USP and also for providing calibration standards. The authors would also like to thank USP faculty research committee for funding this work.  </a:t>
            </a:r>
            <a:endParaRPr lang="en-US" sz="1700" b="1" dirty="0">
              <a:solidFill>
                <a:schemeClr val="tx2">
                  <a:lumMod val="75000"/>
                </a:schemeClr>
              </a:solidFill>
              <a:latin typeface="Baskerville Old Face" panose="02020602080505020303" pitchFamily="18" charset="0"/>
            </a:endParaRPr>
          </a:p>
        </p:txBody>
      </p:sp>
    </p:spTree>
    <p:extLst>
      <p:ext uri="{BB962C8B-B14F-4D97-AF65-F5344CB8AC3E}">
        <p14:creationId xmlns:p14="http://schemas.microsoft.com/office/powerpoint/2010/main" val="1503331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TotalTime>
  <Words>811</Words>
  <Application>Microsoft Office PowerPoint</Application>
  <PresentationFormat>Custom</PresentationFormat>
  <Paragraphs>57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USP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Francis Mani</dc:creator>
  <cp:lastModifiedBy>Francis Mani</cp:lastModifiedBy>
  <cp:revision>25</cp:revision>
  <dcterms:created xsi:type="dcterms:W3CDTF">2017-08-17T22:14:17Z</dcterms:created>
  <dcterms:modified xsi:type="dcterms:W3CDTF">2017-08-21T02:03:31Z</dcterms:modified>
</cp:coreProperties>
</file>