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0" r:id="rId5"/>
    <p:sldId id="261" r:id="rId6"/>
    <p:sldId id="262" r:id="rId7"/>
    <p:sldId id="263" r:id="rId8"/>
    <p:sldId id="264" r:id="rId9"/>
    <p:sldId id="265" r:id="rId10"/>
    <p:sldId id="272" r:id="rId11"/>
    <p:sldId id="271" r:id="rId12"/>
    <p:sldId id="266" r:id="rId13"/>
    <p:sldId id="267" r:id="rId14"/>
    <p:sldId id="268" r:id="rId15"/>
    <p:sldId id="273" r:id="rId16"/>
    <p:sldId id="274"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5CF038-095B-4754-A913-E028866AAF7A}" type="datetimeFigureOut">
              <a:rPr lang="en-AU" smtClean="0"/>
              <a:t>24/10/2016</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720A4D-DC1C-41D3-8A56-4641F4CCC14A}" type="slidenum">
              <a:rPr lang="en-AU" smtClean="0"/>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EEE8B7-F843-47EB-BA9F-B6100E3BFBFE}" type="slidenum">
              <a:rPr lang="en-US"/>
              <a:pPr/>
              <a:t>12</a:t>
            </a:fld>
            <a:endParaRPr lang="en-US"/>
          </a:p>
        </p:txBody>
      </p:sp>
      <p:sp>
        <p:nvSpPr>
          <p:cNvPr id="21506" name="Rectangle 2"/>
          <p:cNvSpPr>
            <a:spLocks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382B5F-C109-40AE-8F53-5F2E7D378BFD}" type="slidenum">
              <a:rPr lang="en-US"/>
              <a:pPr/>
              <a:t>13</a:t>
            </a:fld>
            <a:endParaRPr lang="en-US"/>
          </a:p>
        </p:txBody>
      </p:sp>
      <p:sp>
        <p:nvSpPr>
          <p:cNvPr id="22530" name="Rectangle 2"/>
          <p:cNvSpPr>
            <a:spLocks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E389FD-B8EF-49CA-8F5E-5500DC021152}" type="slidenum">
              <a:rPr lang="en-US"/>
              <a:pPr/>
              <a:t>14</a:t>
            </a:fld>
            <a:endParaRPr lang="en-US"/>
          </a:p>
        </p:txBody>
      </p:sp>
      <p:sp>
        <p:nvSpPr>
          <p:cNvPr id="15362" name="Rectangle 2"/>
          <p:cNvSpPr>
            <a:spLocks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sz="18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14FE503B-B13C-47FA-AE51-596923746BB3}" type="datetimeFigureOut">
              <a:rPr lang="en-AU" smtClean="0"/>
              <a:t>24/10/2016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4FE503B-B13C-47FA-AE51-596923746BB3}" type="datetimeFigureOut">
              <a:rPr lang="en-AU" smtClean="0"/>
              <a:t>24/10/2016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FE503B-B13C-47FA-AE51-596923746BB3}" type="datetimeFigureOut">
              <a:rPr lang="en-AU" smtClean="0"/>
              <a:t>24/10/2016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14FE503B-B13C-47FA-AE51-596923746BB3}" type="datetimeFigureOut">
              <a:rPr lang="en-AU" smtClean="0"/>
              <a:t>24/10/2016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14FE503B-B13C-47FA-AE51-596923746BB3}" type="datetimeFigureOut">
              <a:rPr lang="en-AU" smtClean="0"/>
              <a:t>24/10/2016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14FE503B-B13C-47FA-AE51-596923746BB3}" type="datetimeFigureOut">
              <a:rPr lang="en-AU" smtClean="0"/>
              <a:t>24/10/2016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FE503B-B13C-47FA-AE51-596923746BB3}" type="datetimeFigureOut">
              <a:rPr lang="en-AU" smtClean="0"/>
              <a:t>24/10/2016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FE503B-B13C-47FA-AE51-596923746BB3}" type="datetimeFigureOut">
              <a:rPr lang="en-AU" smtClean="0"/>
              <a:t>24/10/2016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FE503B-B13C-47FA-AE51-596923746BB3}" type="datetimeFigureOut">
              <a:rPr lang="en-AU" smtClean="0"/>
              <a:t>24/10/2016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4FE503B-B13C-47FA-AE51-596923746BB3}" type="datetimeFigureOut">
              <a:rPr lang="en-AU" smtClean="0"/>
              <a:t>24/10/2016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4FE503B-B13C-47FA-AE51-596923746BB3}" type="datetimeFigureOut">
              <a:rPr lang="en-AU" smtClean="0"/>
              <a:t>24/10/2016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578F6E-8AEF-4140-A683-43D88B7FAD2D}"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FE503B-B13C-47FA-AE51-596923746BB3}" type="datetimeFigureOut">
              <a:rPr lang="en-AU" smtClean="0"/>
              <a:t>24/10/2016</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578F6E-8AEF-4140-A683-43D88B7FAD2D}"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owitt_a@vanuatu.usp.ac.fj"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paclii.org/vu/cases/VUSC/2014/78.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aystarnews.com/article/vanuatu-government-warns-against-holding-same-sex-weddings151013/"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radionz.co.nz/international/programmes/datelinepacific/audio/2596089/vanuatu-churches-will-not-accept-lgbt-community-bisho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ustlii.edu.au/au/journals/AltLawJl/2005/3.html" TargetMode="External"/><Relationship Id="rId2" Type="http://schemas.openxmlformats.org/officeDocument/2006/relationships/hyperlink" Target="http://www.paclii.org/journals/fJSPL/vol01/vol01_hicks_jowitt_human.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ohchr.org/Documents/Publications/BornFreeAndEqualLowR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Vanuatu Culture and the Politics of Homophobia</a:t>
            </a:r>
            <a:endParaRPr lang="en-AU" dirty="0"/>
          </a:p>
        </p:txBody>
      </p:sp>
      <p:sp>
        <p:nvSpPr>
          <p:cNvPr id="3" name="Subtitle 2"/>
          <p:cNvSpPr>
            <a:spLocks noGrp="1"/>
          </p:cNvSpPr>
          <p:nvPr>
            <p:ph type="subTitle" idx="1"/>
          </p:nvPr>
        </p:nvSpPr>
        <p:spPr/>
        <p:txBody>
          <a:bodyPr/>
          <a:lstStyle/>
          <a:p>
            <a:r>
              <a:rPr lang="en-AU" dirty="0" smtClean="0"/>
              <a:t>Anita Jowitt</a:t>
            </a:r>
          </a:p>
          <a:p>
            <a:r>
              <a:rPr lang="en-AU" dirty="0" smtClean="0"/>
              <a:t>USP School of Law</a:t>
            </a:r>
          </a:p>
          <a:p>
            <a:r>
              <a:rPr lang="en-AU" dirty="0" smtClean="0">
                <a:hlinkClick r:id="rId2"/>
              </a:rPr>
              <a:t>Jowitt_a@vanuatu.usp.ac.fj</a:t>
            </a:r>
            <a:r>
              <a:rPr lang="en-AU" dirty="0" smtClean="0"/>
              <a:t> </a:t>
            </a:r>
            <a:endParaRPr lang="en-A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is Homophobia?</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Phobia = fear; Homo = same</a:t>
            </a:r>
          </a:p>
          <a:p>
            <a:pPr lvl="1"/>
            <a:r>
              <a:rPr lang="en-AU" dirty="0" smtClean="0"/>
              <a:t>Fear of people with sexual identity based on same sex attraction</a:t>
            </a:r>
          </a:p>
          <a:p>
            <a:endParaRPr lang="en-AU" dirty="0"/>
          </a:p>
          <a:p>
            <a:r>
              <a:rPr lang="en-AU" dirty="0" smtClean="0"/>
              <a:t>Fear leads to discrimination</a:t>
            </a:r>
          </a:p>
          <a:p>
            <a:endParaRPr lang="en-AU" dirty="0"/>
          </a:p>
          <a:p>
            <a:r>
              <a:rPr lang="en-AU" dirty="0" smtClean="0"/>
              <a:t>Homophobia =&gt; stigma and discrimination based on non-heterosexual sexual identity or non-binary gender identity</a:t>
            </a: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 I see in Vanuatu?</a:t>
            </a:r>
            <a:endParaRPr lang="en-AU" dirty="0"/>
          </a:p>
        </p:txBody>
      </p:sp>
      <p:sp>
        <p:nvSpPr>
          <p:cNvPr id="3" name="Content Placeholder 2"/>
          <p:cNvSpPr>
            <a:spLocks noGrp="1"/>
          </p:cNvSpPr>
          <p:nvPr>
            <p:ph idx="1"/>
          </p:nvPr>
        </p:nvSpPr>
        <p:spPr/>
        <p:txBody>
          <a:bodyPr/>
          <a:lstStyle/>
          <a:p>
            <a:r>
              <a:rPr lang="en-AU" dirty="0" smtClean="0"/>
              <a:t>Stigma and discrimination by official institutions</a:t>
            </a:r>
          </a:p>
          <a:p>
            <a:endParaRPr lang="en-AU" dirty="0"/>
          </a:p>
          <a:p>
            <a:r>
              <a:rPr lang="en-AU" dirty="0" smtClean="0"/>
              <a:t>Stigma, discrimination, ignorance by individuals</a:t>
            </a:r>
          </a:p>
          <a:p>
            <a:pPr lvl="1"/>
            <a:endParaRPr lang="en-AU" dirty="0" smtClean="0"/>
          </a:p>
          <a:p>
            <a:pPr lvl="1"/>
            <a:endParaRPr lang="en-A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Adoption case: 2014</a:t>
            </a:r>
            <a:endParaRPr lang="en-AU" dirty="0"/>
          </a:p>
        </p:txBody>
      </p:sp>
      <p:sp>
        <p:nvSpPr>
          <p:cNvPr id="3" name="Content Placeholder 2"/>
          <p:cNvSpPr>
            <a:spLocks noGrp="1"/>
          </p:cNvSpPr>
          <p:nvPr>
            <p:ph idx="1"/>
          </p:nvPr>
        </p:nvSpPr>
        <p:spPr/>
        <p:txBody>
          <a:bodyPr>
            <a:normAutofit fontScale="77500" lnSpcReduction="20000"/>
          </a:bodyPr>
          <a:lstStyle/>
          <a:p>
            <a:pPr marL="342900" lvl="1" indent="-342900">
              <a:buFont typeface="Arial" pitchFamily="34" charset="0"/>
              <a:buChar char="•"/>
            </a:pPr>
            <a:r>
              <a:rPr lang="en-AU" dirty="0" smtClean="0"/>
              <a:t>In re MM, Adoption Application by SAT [2014] VUSC 78 </a:t>
            </a:r>
            <a:r>
              <a:rPr lang="en-AU" sz="2000" dirty="0" smtClean="0">
                <a:hlinkClick r:id="rId2"/>
              </a:rPr>
              <a:t>http://www.paclii.org/vu/cases/VUSC/2014/78.html</a:t>
            </a:r>
            <a:endParaRPr lang="en-AU" dirty="0" smtClean="0"/>
          </a:p>
          <a:p>
            <a:endParaRPr lang="en-AU" dirty="0" smtClean="0"/>
          </a:p>
          <a:p>
            <a:r>
              <a:rPr lang="en-AU" dirty="0" smtClean="0"/>
              <a:t>Gay man in relationship in New Caledonia wanted to adopt child; applied for 3 month guardianship trial</a:t>
            </a:r>
          </a:p>
          <a:p>
            <a:pPr lvl="1"/>
            <a:r>
              <a:rPr lang="en-AU" dirty="0" smtClean="0"/>
              <a:t>Biological parents agreed</a:t>
            </a:r>
          </a:p>
          <a:p>
            <a:pPr lvl="1"/>
            <a:r>
              <a:rPr lang="en-AU" dirty="0" smtClean="0"/>
              <a:t>preliminary approval to adopt from the Department des Actions </a:t>
            </a:r>
            <a:r>
              <a:rPr lang="en-AU" dirty="0" err="1" smtClean="0"/>
              <a:t>Sanitaires</a:t>
            </a:r>
            <a:r>
              <a:rPr lang="en-AU" dirty="0" smtClean="0"/>
              <a:t> et </a:t>
            </a:r>
            <a:r>
              <a:rPr lang="en-AU" dirty="0" err="1" smtClean="0"/>
              <a:t>Sociales</a:t>
            </a:r>
            <a:r>
              <a:rPr lang="en-AU" dirty="0" smtClean="0"/>
              <a:t>. </a:t>
            </a:r>
          </a:p>
          <a:p>
            <a:pPr lvl="1"/>
            <a:r>
              <a:rPr lang="en-AU" dirty="0" smtClean="0"/>
              <a:t>Favourable report from New Caledonia social worker </a:t>
            </a:r>
          </a:p>
          <a:p>
            <a:pPr lvl="1"/>
            <a:r>
              <a:rPr lang="en-AU" dirty="0" smtClean="0"/>
              <a:t>Favourable report for New Caledonia psychologist</a:t>
            </a:r>
          </a:p>
          <a:p>
            <a:pPr lvl="1"/>
            <a:r>
              <a:rPr lang="en-AU" dirty="0" smtClean="0"/>
              <a:t>Favourable report from Vanuatu psychologist</a:t>
            </a:r>
          </a:p>
          <a:p>
            <a:pPr lvl="1"/>
            <a:endParaRPr lang="en-AU" dirty="0"/>
          </a:p>
          <a:p>
            <a:r>
              <a:rPr lang="en-AU" dirty="0" smtClean="0"/>
              <a:t>Court said NO to the adoption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Court’s reasoning</a:t>
            </a:r>
            <a:endParaRPr lang="en-AU" dirty="0"/>
          </a:p>
        </p:txBody>
      </p:sp>
      <p:sp>
        <p:nvSpPr>
          <p:cNvPr id="3" name="Content Placeholder 2"/>
          <p:cNvSpPr>
            <a:spLocks noGrp="1"/>
          </p:cNvSpPr>
          <p:nvPr>
            <p:ph idx="1"/>
          </p:nvPr>
        </p:nvSpPr>
        <p:spPr>
          <a:xfrm>
            <a:off x="457200" y="1600200"/>
            <a:ext cx="8229600" cy="5257800"/>
          </a:xfrm>
        </p:spPr>
        <p:txBody>
          <a:bodyPr>
            <a:normAutofit fontScale="47500" lnSpcReduction="20000"/>
          </a:bodyPr>
          <a:lstStyle/>
          <a:p>
            <a:r>
              <a:rPr lang="en-AU" dirty="0" smtClean="0"/>
              <a:t>Position of </a:t>
            </a:r>
            <a:r>
              <a:rPr lang="en-AU" dirty="0" err="1" smtClean="0"/>
              <a:t>Malvatumauri</a:t>
            </a:r>
            <a:r>
              <a:rPr lang="en-AU" dirty="0" smtClean="0"/>
              <a:t> is that adoption by same sex couples is against Vanuatu custom. </a:t>
            </a:r>
            <a:endParaRPr lang="en-AU" dirty="0" smtClean="0"/>
          </a:p>
          <a:p>
            <a:endParaRPr lang="en-AU" dirty="0"/>
          </a:p>
          <a:p>
            <a:pPr lvl="1"/>
            <a:r>
              <a:rPr lang="en-AU" i="1" dirty="0" smtClean="0"/>
              <a:t>adoption of a </a:t>
            </a:r>
            <a:r>
              <a:rPr lang="en-AU" i="1" dirty="0" err="1" smtClean="0"/>
              <a:t>ni</a:t>
            </a:r>
            <a:r>
              <a:rPr lang="en-AU" i="1" dirty="0" smtClean="0"/>
              <a:t>-Vanuatu child by a gay person is not tolerable because it could cause moral impacts on the child concerned because of the situation of same sex household or marriage does not suit the context of social living in Vanuatu."</a:t>
            </a:r>
            <a:r>
              <a:rPr lang="en-AU" dirty="0" smtClean="0"/>
              <a:t> (President of </a:t>
            </a:r>
            <a:r>
              <a:rPr lang="en-AU" dirty="0" err="1" smtClean="0"/>
              <a:t>Malvatumauri</a:t>
            </a:r>
            <a:r>
              <a:rPr lang="en-AU" dirty="0" smtClean="0"/>
              <a:t>)</a:t>
            </a:r>
          </a:p>
          <a:p>
            <a:endParaRPr lang="en-AU" dirty="0" smtClean="0"/>
          </a:p>
          <a:p>
            <a:r>
              <a:rPr lang="en-AU" dirty="0" smtClean="0"/>
              <a:t>Lawyer said that custom breaches Article 5 of the Constitution which guarantees equal treatment under the law of everyone and non-discrimination</a:t>
            </a:r>
          </a:p>
          <a:p>
            <a:endParaRPr lang="en-AU" dirty="0"/>
          </a:p>
          <a:p>
            <a:r>
              <a:rPr lang="en-AU" dirty="0" smtClean="0"/>
              <a:t>Court’s position:</a:t>
            </a:r>
          </a:p>
          <a:p>
            <a:endParaRPr lang="en-AU" dirty="0" smtClean="0"/>
          </a:p>
          <a:p>
            <a:pPr lvl="1"/>
            <a:r>
              <a:rPr lang="en-AU" i="1" dirty="0" smtClean="0"/>
              <a:t>‘If custom says something adverse about his application because he is homosexual, that does not amount to unequal treatment before the law.</a:t>
            </a:r>
            <a:br>
              <a:rPr lang="en-AU" i="1" dirty="0" smtClean="0"/>
            </a:br>
            <a:endParaRPr lang="en-AU" i="1" dirty="0" smtClean="0"/>
          </a:p>
          <a:p>
            <a:pPr lvl="1"/>
            <a:r>
              <a:rPr lang="en-AU" i="1" dirty="0" smtClean="0"/>
              <a:t>SAT is not being denied equal treatment under the law but his application, like anyone else's, has to be considered in light of customary matters... </a:t>
            </a:r>
          </a:p>
          <a:p>
            <a:pPr lvl="1"/>
            <a:endParaRPr lang="en-AU" i="1" dirty="0" smtClean="0"/>
          </a:p>
          <a:p>
            <a:pPr lvl="1"/>
            <a:r>
              <a:rPr lang="en-AU" i="1" dirty="0" smtClean="0"/>
              <a:t>As to whether article 5 of the Constitution guarantees that there is no discrimination on the ground of sexual orientation, in the absence of detailed argument on the point, it seems to me that that kind of discrimination may not be prevented in Vanuatu... </a:t>
            </a:r>
          </a:p>
          <a:p>
            <a:pPr lvl="1"/>
            <a:endParaRPr lang="en-AU" i="1" dirty="0"/>
          </a:p>
          <a:p>
            <a:pPr lvl="1"/>
            <a:r>
              <a:rPr lang="en-AU" i="1" dirty="0" smtClean="0"/>
              <a:t>discrimination on the ground of "sex" is a different thing from discrimination on the grounds of sexual orientation. On the face of it then, Article 5 may not provide entitlement to freedom from discrimination on the ground of sexual orientation.</a:t>
            </a:r>
          </a:p>
          <a:p>
            <a:endParaRPr lang="en-A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Other LGBTIQ in court?</a:t>
            </a:r>
            <a:endParaRPr lang="en-AU" dirty="0"/>
          </a:p>
        </p:txBody>
      </p:sp>
      <p:sp>
        <p:nvSpPr>
          <p:cNvPr id="3" name="Content Placeholder 2"/>
          <p:cNvSpPr>
            <a:spLocks noGrp="1"/>
          </p:cNvSpPr>
          <p:nvPr>
            <p:ph idx="1"/>
          </p:nvPr>
        </p:nvSpPr>
        <p:spPr/>
        <p:txBody>
          <a:bodyPr/>
          <a:lstStyle/>
          <a:p>
            <a:r>
              <a:rPr lang="en-AU" dirty="0" smtClean="0"/>
              <a:t>Almost invisible</a:t>
            </a:r>
          </a:p>
          <a:p>
            <a:endParaRPr lang="en-AU" dirty="0"/>
          </a:p>
          <a:p>
            <a:r>
              <a:rPr lang="en-AU" dirty="0" smtClean="0"/>
              <a:t>One case that reports on violence against lesbians being prosecuted</a:t>
            </a:r>
          </a:p>
          <a:p>
            <a:pPr lvl="1"/>
            <a:r>
              <a:rPr lang="en-AU" dirty="0" smtClean="0"/>
              <a:t>Public Prosecutor v </a:t>
            </a:r>
            <a:r>
              <a:rPr lang="en-AU" dirty="0" err="1" smtClean="0"/>
              <a:t>Tusi</a:t>
            </a:r>
            <a:r>
              <a:rPr lang="en-AU" dirty="0" smtClean="0"/>
              <a:t> Rose [1998] VUSC 86</a:t>
            </a:r>
          </a:p>
          <a:p>
            <a:pPr lvl="1"/>
            <a:endParaRPr lang="en-AU" dirty="0"/>
          </a:p>
          <a:p>
            <a:r>
              <a:rPr lang="en-AU" dirty="0" smtClean="0"/>
              <a:t>Do people not complain because they are scared of the response of police/community?</a:t>
            </a:r>
          </a:p>
          <a:p>
            <a:endParaRPr lang="en-A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Gay marriage</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October 2013: Same-sex marriage of tourists at a resort (not a legally binding Vanuatu marriage but people coming here to celebrate event)</a:t>
            </a:r>
          </a:p>
          <a:p>
            <a:endParaRPr lang="en-AU" dirty="0" smtClean="0"/>
          </a:p>
          <a:p>
            <a:r>
              <a:rPr lang="en-AU" dirty="0" smtClean="0"/>
              <a:t>Presbyterian Church opposed</a:t>
            </a:r>
          </a:p>
          <a:p>
            <a:r>
              <a:rPr lang="en-AU" dirty="0" smtClean="0"/>
              <a:t>Then Minister of Internal Affairs opposed</a:t>
            </a:r>
          </a:p>
          <a:p>
            <a:r>
              <a:rPr lang="en-AU" dirty="0" err="1" smtClean="0"/>
              <a:t>Malvatumauri</a:t>
            </a:r>
            <a:r>
              <a:rPr lang="en-AU" dirty="0" smtClean="0"/>
              <a:t> opposed</a:t>
            </a:r>
          </a:p>
          <a:p>
            <a:endParaRPr lang="en-AU" dirty="0"/>
          </a:p>
          <a:p>
            <a:r>
              <a:rPr lang="en-AU" sz="2400" dirty="0" smtClean="0">
                <a:hlinkClick r:id="rId2"/>
              </a:rPr>
              <a:t>http://www.gaystarnews.com/article/vanuatu-government-warns-against-holding-same-sex-weddings151013/#gs.HmeB8qs</a:t>
            </a:r>
            <a:r>
              <a:rPr lang="en-AU" sz="2400" dirty="0" smtClean="0"/>
              <a:t> </a:t>
            </a:r>
            <a:endParaRPr lang="en-AU"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VFoundation</a:t>
            </a:r>
            <a:endParaRPr lang="en-AU" dirty="0"/>
          </a:p>
        </p:txBody>
      </p:sp>
      <p:sp>
        <p:nvSpPr>
          <p:cNvPr id="3" name="Content Placeholder 2"/>
          <p:cNvSpPr>
            <a:spLocks noGrp="1"/>
          </p:cNvSpPr>
          <p:nvPr>
            <p:ph idx="1"/>
          </p:nvPr>
        </p:nvSpPr>
        <p:spPr/>
        <p:txBody>
          <a:bodyPr>
            <a:normAutofit lnSpcReduction="10000"/>
          </a:bodyPr>
          <a:lstStyle/>
          <a:p>
            <a:r>
              <a:rPr lang="en-AU" dirty="0" smtClean="0"/>
              <a:t>Vanuatu Christian Council opposed; calls on churches, custom leaders and government ‘to work together to address this’</a:t>
            </a:r>
          </a:p>
          <a:p>
            <a:endParaRPr lang="en-AU" sz="2200" dirty="0"/>
          </a:p>
          <a:p>
            <a:r>
              <a:rPr lang="en-AU" sz="2200" dirty="0" smtClean="0">
                <a:hlinkClick r:id="rId2"/>
              </a:rPr>
              <a:t>http://www.radionz.co.nz/international/programmes/datelinepacific/audio/2596089/vanuatu-churches-will-not-accept-lgbt-community-bishop</a:t>
            </a:r>
            <a:r>
              <a:rPr lang="en-AU" sz="2200" dirty="0" smtClean="0"/>
              <a:t> </a:t>
            </a:r>
          </a:p>
          <a:p>
            <a:endParaRPr lang="en-AU" dirty="0"/>
          </a:p>
          <a:p>
            <a:r>
              <a:rPr lang="en-AU" dirty="0" smtClean="0"/>
              <a:t>And why is Radio NZ broadcasting homophobic hate-speech? </a:t>
            </a:r>
            <a:endParaRPr lang="en-A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Older examples</a:t>
            </a:r>
            <a:endParaRPr lang="en-AU" dirty="0"/>
          </a:p>
        </p:txBody>
      </p:sp>
      <p:sp>
        <p:nvSpPr>
          <p:cNvPr id="3" name="Content Placeholder 2"/>
          <p:cNvSpPr>
            <a:spLocks noGrp="1"/>
          </p:cNvSpPr>
          <p:nvPr>
            <p:ph idx="1"/>
          </p:nvPr>
        </p:nvSpPr>
        <p:spPr/>
        <p:txBody>
          <a:bodyPr/>
          <a:lstStyle/>
          <a:p>
            <a:r>
              <a:rPr lang="en-AU" dirty="0" smtClean="0"/>
              <a:t>Repealing residency permit of gay accompanying partner on grounds of Christian principles: 1997</a:t>
            </a:r>
          </a:p>
          <a:p>
            <a:pPr lvl="1"/>
            <a:r>
              <a:rPr lang="en-AU" sz="1600" dirty="0" smtClean="0">
                <a:hlinkClick r:id="rId2"/>
              </a:rPr>
              <a:t>http://www.paclii.org/journals/fJSPL/vol01/vol01_hicks_jowitt_human.shtml</a:t>
            </a:r>
            <a:r>
              <a:rPr lang="en-AU" sz="1600" dirty="0" smtClean="0"/>
              <a:t> </a:t>
            </a:r>
          </a:p>
          <a:p>
            <a:pPr lvl="1"/>
            <a:endParaRPr lang="en-AU" sz="1600" dirty="0"/>
          </a:p>
          <a:p>
            <a:r>
              <a:rPr lang="en-AU" dirty="0" smtClean="0"/>
              <a:t>Response to groups of gay tourists by </a:t>
            </a:r>
            <a:r>
              <a:rPr lang="en-AU" dirty="0" err="1" smtClean="0"/>
              <a:t>Malvatumauri</a:t>
            </a:r>
            <a:r>
              <a:rPr lang="en-AU" dirty="0" smtClean="0"/>
              <a:t> as being against culture and religion: 1998</a:t>
            </a:r>
          </a:p>
          <a:p>
            <a:pPr lvl="1"/>
            <a:r>
              <a:rPr lang="en-AU" sz="1600" dirty="0" smtClean="0"/>
              <a:t> </a:t>
            </a:r>
            <a:r>
              <a:rPr lang="en-AU" sz="1600" dirty="0" smtClean="0">
                <a:hlinkClick r:id="rId3"/>
              </a:rPr>
              <a:t>http://www.austlii.edu.au/au/journals/AltLawJl/2005/3.html</a:t>
            </a:r>
            <a:r>
              <a:rPr lang="en-AU" sz="1600" dirty="0" smtClean="0"/>
              <a:t> </a:t>
            </a:r>
          </a:p>
          <a:p>
            <a:pPr lvl="1"/>
            <a:endParaRPr lang="en-AU" sz="1600" dirty="0"/>
          </a:p>
          <a:p>
            <a:endParaRPr lang="en-AU" sz="2000" dirty="0" smtClean="0"/>
          </a:p>
          <a:p>
            <a:endParaRPr lang="en-AU" dirty="0"/>
          </a:p>
          <a:p>
            <a:endParaRPr lang="en-A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Is Christianity opposed to LGBTIQQ?</a:t>
            </a:r>
            <a:endParaRPr lang="en-AU" dirty="0"/>
          </a:p>
        </p:txBody>
      </p:sp>
      <p:sp>
        <p:nvSpPr>
          <p:cNvPr id="3" name="Content Placeholder 2"/>
          <p:cNvSpPr>
            <a:spLocks noGrp="1"/>
          </p:cNvSpPr>
          <p:nvPr>
            <p:ph idx="1"/>
          </p:nvPr>
        </p:nvSpPr>
        <p:spPr/>
        <p:txBody>
          <a:bodyPr>
            <a:normAutofit lnSpcReduction="10000"/>
          </a:bodyPr>
          <a:lstStyle/>
          <a:p>
            <a:r>
              <a:rPr lang="en-AU" dirty="0" smtClean="0"/>
              <a:t>There are LGBTIQQ positive responses</a:t>
            </a:r>
          </a:p>
          <a:p>
            <a:endParaRPr lang="en-AU" dirty="0"/>
          </a:p>
          <a:p>
            <a:r>
              <a:rPr lang="en-AU" dirty="0" smtClean="0"/>
              <a:t>The Golden Rule, from the Sermon on the Mount:</a:t>
            </a:r>
          </a:p>
          <a:p>
            <a:pPr lvl="1"/>
            <a:r>
              <a:rPr lang="en-AU" dirty="0" smtClean="0"/>
              <a:t>“Do unto others as you would have others do unto you”</a:t>
            </a:r>
          </a:p>
          <a:p>
            <a:pPr lvl="1"/>
            <a:endParaRPr lang="en-AU" dirty="0"/>
          </a:p>
          <a:p>
            <a:pPr lvl="1"/>
            <a:r>
              <a:rPr lang="en-AU" dirty="0" smtClean="0"/>
              <a:t>If you want to be treated with respect and dignity treat all others with respected and dignity</a:t>
            </a:r>
            <a:endParaRPr lang="en-A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3600" dirty="0" smtClean="0"/>
              <a:t>Is same sex sexual behaviour found in custom?</a:t>
            </a:r>
            <a:endParaRPr lang="en-AU" sz="3600" dirty="0"/>
          </a:p>
        </p:txBody>
      </p:sp>
      <p:sp>
        <p:nvSpPr>
          <p:cNvPr id="3" name="Content Placeholder 2"/>
          <p:cNvSpPr>
            <a:spLocks noGrp="1"/>
          </p:cNvSpPr>
          <p:nvPr>
            <p:ph idx="1"/>
          </p:nvPr>
        </p:nvSpPr>
        <p:spPr/>
        <p:txBody>
          <a:bodyPr>
            <a:normAutofit lnSpcReduction="10000"/>
          </a:bodyPr>
          <a:lstStyle/>
          <a:p>
            <a:r>
              <a:rPr lang="en-AU" dirty="0" smtClean="0"/>
              <a:t>Yes</a:t>
            </a:r>
          </a:p>
          <a:p>
            <a:endParaRPr lang="en-AU" dirty="0"/>
          </a:p>
          <a:p>
            <a:r>
              <a:rPr lang="en-AU" dirty="0" smtClean="0"/>
              <a:t>Not well documented, but in anthropological writings</a:t>
            </a:r>
          </a:p>
          <a:p>
            <a:pPr lvl="1"/>
            <a:r>
              <a:rPr lang="en-AU" dirty="0" smtClean="0"/>
              <a:t>Some ritual centred</a:t>
            </a:r>
          </a:p>
          <a:p>
            <a:pPr lvl="1"/>
            <a:r>
              <a:rPr lang="en-AU" dirty="0" smtClean="0"/>
              <a:t>Some relationship centred</a:t>
            </a:r>
          </a:p>
          <a:p>
            <a:pPr lvl="1">
              <a:buNone/>
            </a:pPr>
            <a:endParaRPr lang="en-AU" dirty="0"/>
          </a:p>
          <a:p>
            <a:r>
              <a:rPr lang="en-AU" dirty="0" smtClean="0"/>
              <a:t>Same sex behaviour in custom ritual ≠ gay in Western sense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304800" y="1828800"/>
            <a:ext cx="8458200" cy="2800767"/>
          </a:xfrm>
          <a:prstGeom prst="rect">
            <a:avLst/>
          </a:prstGeom>
          <a:noFill/>
          <a:ln w="9525">
            <a:noFill/>
            <a:miter lim="800000"/>
            <a:headEnd/>
            <a:tailEnd/>
          </a:ln>
          <a:effectLst/>
        </p:spPr>
        <p:txBody>
          <a:bodyPr>
            <a:spAutoFit/>
          </a:bodyPr>
          <a:lstStyle/>
          <a:p>
            <a:pPr algn="ctr">
              <a:spcBef>
                <a:spcPct val="50000"/>
              </a:spcBef>
            </a:pPr>
            <a:r>
              <a:rPr lang="en-US" sz="4400" b="1" dirty="0">
                <a:solidFill>
                  <a:srgbClr val="CC3300"/>
                </a:solidFill>
              </a:rPr>
              <a:t>Why is it that </a:t>
            </a:r>
            <a:r>
              <a:rPr lang="en-US" sz="4400" b="1" dirty="0" smtClean="0">
                <a:solidFill>
                  <a:srgbClr val="CC3300"/>
                </a:solidFill>
              </a:rPr>
              <a:t>culture, </a:t>
            </a:r>
            <a:r>
              <a:rPr lang="en-US" sz="4400" b="1" dirty="0">
                <a:solidFill>
                  <a:srgbClr val="CC3300"/>
                </a:solidFill>
              </a:rPr>
              <a:t>chose to align itself with Christianity </a:t>
            </a:r>
            <a:r>
              <a:rPr lang="en-US" sz="4400" b="1" dirty="0" smtClean="0">
                <a:solidFill>
                  <a:srgbClr val="CC3300"/>
                </a:solidFill>
              </a:rPr>
              <a:t> in a very conservative response to sexuality</a:t>
            </a:r>
            <a:r>
              <a:rPr lang="en-US" sz="4400" b="1" dirty="0">
                <a:solidFill>
                  <a:srgbClr val="CC3300"/>
                </a:solidFill>
              </a:rPr>
              <a:t>?</a:t>
            </a:r>
            <a:endParaRPr lang="en-US" b="1" dirty="0">
              <a:solidFill>
                <a:srgbClr val="CC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ox(out)">
                                      <p:cBhvr>
                                        <p:cTn id="7"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3124200" y="457200"/>
            <a:ext cx="2987675" cy="1974850"/>
          </a:xfrm>
          <a:prstGeom prst="rect">
            <a:avLst/>
          </a:prstGeom>
          <a:noFill/>
          <a:ln w="57150" cmpd="thinThick">
            <a:solidFill>
              <a:schemeClr val="tx1"/>
            </a:solidFill>
            <a:miter lim="800000"/>
            <a:headEnd/>
            <a:tailEnd/>
          </a:ln>
          <a:effectLst/>
        </p:spPr>
        <p:txBody>
          <a:bodyPr>
            <a:spAutoFit/>
          </a:bodyPr>
          <a:lstStyle/>
          <a:p>
            <a:r>
              <a:rPr lang="en-US"/>
              <a:t>MODERNISATION</a:t>
            </a:r>
          </a:p>
          <a:p>
            <a:r>
              <a:rPr lang="en-US"/>
              <a:t>“Colonial”</a:t>
            </a:r>
          </a:p>
          <a:p>
            <a:r>
              <a:rPr lang="en-US"/>
              <a:t>Individualist</a:t>
            </a:r>
          </a:p>
          <a:p>
            <a:r>
              <a:rPr lang="en-US"/>
              <a:t>Citizenship</a:t>
            </a:r>
          </a:p>
          <a:p>
            <a:r>
              <a:rPr lang="en-US"/>
              <a:t>Democratic</a:t>
            </a:r>
          </a:p>
        </p:txBody>
      </p:sp>
      <p:sp>
        <p:nvSpPr>
          <p:cNvPr id="9226" name="Text Box 10"/>
          <p:cNvSpPr txBox="1">
            <a:spLocks noChangeArrowheads="1"/>
          </p:cNvSpPr>
          <p:nvPr/>
        </p:nvSpPr>
        <p:spPr bwMode="auto">
          <a:xfrm>
            <a:off x="304800" y="3733800"/>
            <a:ext cx="2987675" cy="1974850"/>
          </a:xfrm>
          <a:prstGeom prst="rect">
            <a:avLst/>
          </a:prstGeom>
          <a:noFill/>
          <a:ln w="57150" cmpd="thinThick">
            <a:solidFill>
              <a:schemeClr val="tx1"/>
            </a:solidFill>
            <a:miter lim="800000"/>
            <a:headEnd/>
            <a:tailEnd/>
          </a:ln>
          <a:effectLst/>
        </p:spPr>
        <p:txBody>
          <a:bodyPr>
            <a:spAutoFit/>
          </a:bodyPr>
          <a:lstStyle/>
          <a:p>
            <a:r>
              <a:rPr lang="en-US"/>
              <a:t>CUSTOM</a:t>
            </a:r>
          </a:p>
          <a:p>
            <a:r>
              <a:rPr lang="en-US"/>
              <a:t>“Local”</a:t>
            </a:r>
          </a:p>
          <a:p>
            <a:r>
              <a:rPr lang="en-US"/>
              <a:t>Communitarian</a:t>
            </a:r>
          </a:p>
          <a:p>
            <a:r>
              <a:rPr lang="en-US"/>
              <a:t>Kinship</a:t>
            </a:r>
          </a:p>
          <a:p>
            <a:r>
              <a:rPr lang="en-US"/>
              <a:t>Stateless order</a:t>
            </a:r>
          </a:p>
        </p:txBody>
      </p:sp>
      <p:sp>
        <p:nvSpPr>
          <p:cNvPr id="9228" name="Text Box 12"/>
          <p:cNvSpPr txBox="1">
            <a:spLocks noChangeArrowheads="1"/>
          </p:cNvSpPr>
          <p:nvPr/>
        </p:nvSpPr>
        <p:spPr bwMode="auto">
          <a:xfrm>
            <a:off x="5638800" y="3733800"/>
            <a:ext cx="2987675" cy="1974850"/>
          </a:xfrm>
          <a:prstGeom prst="rect">
            <a:avLst/>
          </a:prstGeom>
          <a:noFill/>
          <a:ln w="57150" cmpd="thinThick">
            <a:solidFill>
              <a:schemeClr val="tx1"/>
            </a:solidFill>
            <a:miter lim="800000"/>
            <a:headEnd/>
            <a:tailEnd/>
          </a:ln>
          <a:effectLst/>
        </p:spPr>
        <p:txBody>
          <a:bodyPr>
            <a:spAutoFit/>
          </a:bodyPr>
          <a:lstStyle/>
          <a:p>
            <a:r>
              <a:rPr lang="en-US"/>
              <a:t>CHRISTIANITY</a:t>
            </a:r>
          </a:p>
          <a:p>
            <a:r>
              <a:rPr lang="en-US"/>
              <a:t>“Colonial”</a:t>
            </a:r>
          </a:p>
          <a:p>
            <a:r>
              <a:rPr lang="en-US"/>
              <a:t>Communitarian</a:t>
            </a:r>
          </a:p>
          <a:p>
            <a:r>
              <a:rPr lang="en-US"/>
              <a:t>Congregation</a:t>
            </a:r>
          </a:p>
          <a:p>
            <a:r>
              <a:rPr lang="en-US"/>
              <a:t>Religious hierarchy</a:t>
            </a:r>
          </a:p>
        </p:txBody>
      </p:sp>
      <p:sp>
        <p:nvSpPr>
          <p:cNvPr id="9229" name="Line 13"/>
          <p:cNvSpPr>
            <a:spLocks noChangeShapeType="1"/>
          </p:cNvSpPr>
          <p:nvPr/>
        </p:nvSpPr>
        <p:spPr bwMode="auto">
          <a:xfrm>
            <a:off x="3505200" y="4876800"/>
            <a:ext cx="1905000" cy="0"/>
          </a:xfrm>
          <a:prstGeom prst="line">
            <a:avLst/>
          </a:prstGeom>
          <a:noFill/>
          <a:ln w="57150">
            <a:solidFill>
              <a:schemeClr val="tx1"/>
            </a:solidFill>
            <a:round/>
            <a:headEnd type="arrow" w="med" len="med"/>
            <a:tailEnd type="arrow" w="med" len="med"/>
          </a:ln>
          <a:effectLst/>
        </p:spPr>
        <p:txBody>
          <a:bodyPr wrap="none" anchor="ctr"/>
          <a:lstStyle/>
          <a:p>
            <a:endParaRPr lang="en-AU"/>
          </a:p>
        </p:txBody>
      </p:sp>
      <p:sp>
        <p:nvSpPr>
          <p:cNvPr id="9230" name="Line 14"/>
          <p:cNvSpPr>
            <a:spLocks noChangeShapeType="1"/>
          </p:cNvSpPr>
          <p:nvPr/>
        </p:nvSpPr>
        <p:spPr bwMode="auto">
          <a:xfrm flipV="1">
            <a:off x="2362200" y="2438400"/>
            <a:ext cx="990600" cy="1143000"/>
          </a:xfrm>
          <a:prstGeom prst="line">
            <a:avLst/>
          </a:prstGeom>
          <a:noFill/>
          <a:ln w="38100">
            <a:solidFill>
              <a:schemeClr val="tx1"/>
            </a:solidFill>
            <a:prstDash val="dash"/>
            <a:round/>
            <a:headEnd/>
            <a:tailEnd/>
          </a:ln>
          <a:effectLst/>
        </p:spPr>
        <p:txBody>
          <a:bodyPr wrap="none" anchor="ctr"/>
          <a:lstStyle/>
          <a:p>
            <a:endParaRPr lang="en-AU"/>
          </a:p>
        </p:txBody>
      </p:sp>
      <p:sp>
        <p:nvSpPr>
          <p:cNvPr id="9231" name="Line 15"/>
          <p:cNvSpPr>
            <a:spLocks noChangeShapeType="1"/>
          </p:cNvSpPr>
          <p:nvPr/>
        </p:nvSpPr>
        <p:spPr bwMode="auto">
          <a:xfrm flipH="1" flipV="1">
            <a:off x="5562600" y="2438400"/>
            <a:ext cx="1066800" cy="1066800"/>
          </a:xfrm>
          <a:prstGeom prst="line">
            <a:avLst/>
          </a:prstGeom>
          <a:noFill/>
          <a:ln w="38100">
            <a:solidFill>
              <a:schemeClr val="tx1"/>
            </a:solidFill>
            <a:prstDash val="dash"/>
            <a:round/>
            <a:headEnd/>
            <a:tailEnd/>
          </a:ln>
          <a:effectLst/>
        </p:spPr>
        <p:txBody>
          <a:bodyPr wrap="none" anchor="ctr"/>
          <a:lstStyle/>
          <a:p>
            <a:endParaRPr lang="en-AU"/>
          </a:p>
        </p:txBody>
      </p:sp>
      <p:sp>
        <p:nvSpPr>
          <p:cNvPr id="9232" name="AutoShape 16"/>
          <p:cNvSpPr>
            <a:spLocks/>
          </p:cNvSpPr>
          <p:nvPr/>
        </p:nvSpPr>
        <p:spPr bwMode="auto">
          <a:xfrm rot="-5400000">
            <a:off x="4152900" y="3390900"/>
            <a:ext cx="457200" cy="5105400"/>
          </a:xfrm>
          <a:prstGeom prst="leftBrace">
            <a:avLst>
              <a:gd name="adj1" fmla="val 93056"/>
              <a:gd name="adj2" fmla="val 50000"/>
            </a:avLst>
          </a:prstGeom>
          <a:noFill/>
          <a:ln w="9525">
            <a:solidFill>
              <a:schemeClr val="tx1"/>
            </a:solidFill>
            <a:round/>
            <a:headEnd/>
            <a:tailEnd/>
          </a:ln>
          <a:effectLst/>
        </p:spPr>
        <p:txBody>
          <a:bodyPr wrap="none" anchor="ctr"/>
          <a:lstStyle/>
          <a:p>
            <a:endParaRPr lang="en-AU"/>
          </a:p>
        </p:txBody>
      </p:sp>
      <p:sp>
        <p:nvSpPr>
          <p:cNvPr id="9233" name="Text Box 17"/>
          <p:cNvSpPr txBox="1">
            <a:spLocks noChangeArrowheads="1"/>
          </p:cNvSpPr>
          <p:nvPr/>
        </p:nvSpPr>
        <p:spPr bwMode="auto">
          <a:xfrm>
            <a:off x="2590800" y="6096000"/>
            <a:ext cx="3733800" cy="457200"/>
          </a:xfrm>
          <a:prstGeom prst="rect">
            <a:avLst/>
          </a:prstGeom>
          <a:noFill/>
          <a:ln w="9525">
            <a:noFill/>
            <a:miter lim="800000"/>
            <a:headEnd/>
            <a:tailEnd/>
          </a:ln>
          <a:effectLst/>
        </p:spPr>
        <p:txBody>
          <a:bodyPr>
            <a:spAutoFit/>
          </a:bodyPr>
          <a:lstStyle/>
          <a:p>
            <a:pPr>
              <a:spcBef>
                <a:spcPct val="50000"/>
              </a:spcBef>
            </a:pPr>
            <a:r>
              <a:rPr lang="en-US" b="1"/>
              <a:t>CULTURAL SYMBIOSIS</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box(out)">
                                      <p:cBhvr>
                                        <p:cTn id="7" dur="5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9226"/>
                                        </p:tgtEl>
                                        <p:attrNameLst>
                                          <p:attrName>style.visibility</p:attrName>
                                        </p:attrNameLst>
                                      </p:cBhvr>
                                      <p:to>
                                        <p:strVal val="visible"/>
                                      </p:to>
                                    </p:set>
                                    <p:animEffect transition="in" filter="box(out)">
                                      <p:cBhvr>
                                        <p:cTn id="12" dur="500"/>
                                        <p:tgtEl>
                                          <p:spTgt spid="922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9228"/>
                                        </p:tgtEl>
                                        <p:attrNameLst>
                                          <p:attrName>style.visibility</p:attrName>
                                        </p:attrNameLst>
                                      </p:cBhvr>
                                      <p:to>
                                        <p:strVal val="visible"/>
                                      </p:to>
                                    </p:set>
                                    <p:animEffect transition="in" filter="box(out)">
                                      <p:cBhvr>
                                        <p:cTn id="17" dur="500"/>
                                        <p:tgtEl>
                                          <p:spTgt spid="922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9230"/>
                                        </p:tgtEl>
                                        <p:attrNameLst>
                                          <p:attrName>style.visibility</p:attrName>
                                        </p:attrNameLst>
                                      </p:cBhvr>
                                      <p:to>
                                        <p:strVal val="visible"/>
                                      </p:to>
                                    </p:set>
                                    <p:animEffect transition="in" filter="box(out)">
                                      <p:cBhvr>
                                        <p:cTn id="22" dur="500"/>
                                        <p:tgtEl>
                                          <p:spTgt spid="9230"/>
                                        </p:tgtEl>
                                      </p:cBhvr>
                                    </p:animEffect>
                                  </p:childTnLst>
                                </p:cTn>
                              </p:par>
                            </p:childTnLst>
                          </p:cTn>
                        </p:par>
                        <p:par>
                          <p:cTn id="23" fill="hold">
                            <p:stCondLst>
                              <p:cond delay="500"/>
                            </p:stCondLst>
                            <p:childTnLst>
                              <p:par>
                                <p:cTn id="24" presetID="4" presetClass="entr" presetSubtype="32" fill="hold" grpId="0" nodeType="afterEffect">
                                  <p:stCondLst>
                                    <p:cond delay="0"/>
                                  </p:stCondLst>
                                  <p:childTnLst>
                                    <p:set>
                                      <p:cBhvr>
                                        <p:cTn id="25" dur="1" fill="hold">
                                          <p:stCondLst>
                                            <p:cond delay="0"/>
                                          </p:stCondLst>
                                        </p:cTn>
                                        <p:tgtEl>
                                          <p:spTgt spid="9231"/>
                                        </p:tgtEl>
                                        <p:attrNameLst>
                                          <p:attrName>style.visibility</p:attrName>
                                        </p:attrNameLst>
                                      </p:cBhvr>
                                      <p:to>
                                        <p:strVal val="visible"/>
                                      </p:to>
                                    </p:set>
                                    <p:animEffect transition="in" filter="box(out)">
                                      <p:cBhvr>
                                        <p:cTn id="26" dur="500"/>
                                        <p:tgtEl>
                                          <p:spTgt spid="9231"/>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9229"/>
                                        </p:tgtEl>
                                        <p:attrNameLst>
                                          <p:attrName>style.visibility</p:attrName>
                                        </p:attrNameLst>
                                      </p:cBhvr>
                                      <p:to>
                                        <p:strVal val="visible"/>
                                      </p:to>
                                    </p:set>
                                    <p:animEffect transition="in" filter="box(out)">
                                      <p:cBhvr>
                                        <p:cTn id="31" dur="500"/>
                                        <p:tgtEl>
                                          <p:spTgt spid="9229"/>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9232"/>
                                        </p:tgtEl>
                                        <p:attrNameLst>
                                          <p:attrName>style.visibility</p:attrName>
                                        </p:attrNameLst>
                                      </p:cBhvr>
                                      <p:to>
                                        <p:strVal val="visible"/>
                                      </p:to>
                                    </p:set>
                                    <p:animEffect transition="in" filter="box(out)">
                                      <p:cBhvr>
                                        <p:cTn id="36" dur="500"/>
                                        <p:tgtEl>
                                          <p:spTgt spid="9232"/>
                                        </p:tgtEl>
                                      </p:cBhvr>
                                    </p:animEffect>
                                  </p:childTnLst>
                                </p:cTn>
                              </p:par>
                            </p:childTnLst>
                          </p:cTn>
                        </p:par>
                        <p:par>
                          <p:cTn id="37" fill="hold">
                            <p:stCondLst>
                              <p:cond delay="500"/>
                            </p:stCondLst>
                            <p:childTnLst>
                              <p:par>
                                <p:cTn id="38" presetID="3" presetClass="entr" presetSubtype="10" fill="hold" grpId="0" nodeType="afterEffect">
                                  <p:stCondLst>
                                    <p:cond delay="0"/>
                                  </p:stCondLst>
                                  <p:childTnLst>
                                    <p:set>
                                      <p:cBhvr>
                                        <p:cTn id="39" dur="1" fill="hold">
                                          <p:stCondLst>
                                            <p:cond delay="0"/>
                                          </p:stCondLst>
                                        </p:cTn>
                                        <p:tgtEl>
                                          <p:spTgt spid="9233"/>
                                        </p:tgtEl>
                                        <p:attrNameLst>
                                          <p:attrName>style.visibility</p:attrName>
                                        </p:attrNameLst>
                                      </p:cBhvr>
                                      <p:to>
                                        <p:strVal val="visible"/>
                                      </p:to>
                                    </p:set>
                                    <p:animEffect transition="in" filter="blinds(horizontal)">
                                      <p:cBhvr>
                                        <p:cTn id="40" dur="5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autoUpdateAnimBg="0"/>
      <p:bldP spid="9226" grpId="0" animBg="1" autoUpdateAnimBg="0"/>
      <p:bldP spid="9228" grpId="0" animBg="1" autoUpdateAnimBg="0"/>
      <p:bldP spid="9229" grpId="0" animBg="1"/>
      <p:bldP spid="9230" grpId="0" animBg="1"/>
      <p:bldP spid="9231" grpId="0" animBg="1"/>
      <p:bldP spid="9232" grpId="0" animBg="1"/>
      <p:bldP spid="923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381000"/>
            <a:ext cx="8534400" cy="609600"/>
          </a:xfrm>
        </p:spPr>
        <p:txBody>
          <a:bodyPr/>
          <a:lstStyle/>
          <a:p>
            <a:r>
              <a:rPr lang="en-US" sz="3200" b="1"/>
              <a:t>Sexuality and the symbiotic relationship</a:t>
            </a:r>
            <a:endParaRPr lang="en-US"/>
          </a:p>
        </p:txBody>
      </p:sp>
      <p:sp>
        <p:nvSpPr>
          <p:cNvPr id="14339" name="Rectangle 3"/>
          <p:cNvSpPr>
            <a:spLocks noGrp="1" noChangeArrowheads="1"/>
          </p:cNvSpPr>
          <p:nvPr>
            <p:ph idx="1"/>
          </p:nvPr>
        </p:nvSpPr>
        <p:spPr>
          <a:xfrm>
            <a:off x="381000" y="1412776"/>
            <a:ext cx="8382000" cy="5216624"/>
          </a:xfrm>
        </p:spPr>
        <p:txBody>
          <a:bodyPr>
            <a:normAutofit/>
          </a:bodyPr>
          <a:lstStyle/>
          <a:p>
            <a:r>
              <a:rPr lang="en-US" sz="2400" b="1" dirty="0" smtClean="0">
                <a:solidFill>
                  <a:srgbClr val="CC3300"/>
                </a:solidFill>
              </a:rPr>
              <a:t>Incursion of concept of Western family unit into culture means that custom is becoming aligned with modern Western thinking?</a:t>
            </a:r>
            <a:endParaRPr lang="en-US" sz="2400" b="1" dirty="0" smtClean="0"/>
          </a:p>
          <a:p>
            <a:endParaRPr lang="en-US" sz="2400" b="1" dirty="0" smtClean="0"/>
          </a:p>
          <a:p>
            <a:r>
              <a:rPr lang="en-US" sz="2400" b="1" dirty="0" smtClean="0"/>
              <a:t>Traditional </a:t>
            </a:r>
            <a:r>
              <a:rPr lang="en-US" sz="2400" b="1" dirty="0"/>
              <a:t>taboos on the discussion of sex in general public exist</a:t>
            </a:r>
            <a:endParaRPr lang="en-US" b="1" dirty="0"/>
          </a:p>
          <a:p>
            <a:pPr lvl="2"/>
            <a:r>
              <a:rPr lang="en-US" sz="1800" b="1" dirty="0"/>
              <a:t>Western concept of homosexuality means that sex is visible(</a:t>
            </a:r>
            <a:r>
              <a:rPr lang="en-US" sz="1800" b="1" dirty="0" err="1"/>
              <a:t>ised</a:t>
            </a:r>
            <a:r>
              <a:rPr lang="en-US" sz="1800" b="1" dirty="0"/>
              <a:t>). This concept therefore breaches customary taboos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across)">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12" dur="500"/>
                                        <p:tgtEl>
                                          <p:spTgt spid="143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17" dur="500"/>
                                        <p:tgtEl>
                                          <p:spTgt spid="14339">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20"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Ways forward: culture changing</a:t>
            </a:r>
            <a:endParaRPr lang="en-AU"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AU" dirty="0" smtClean="0"/>
              <a:t>Culture is dynamic, not static</a:t>
            </a:r>
          </a:p>
          <a:p>
            <a:endParaRPr lang="en-AU" dirty="0"/>
          </a:p>
          <a:p>
            <a:r>
              <a:rPr lang="en-AU" dirty="0" smtClean="0"/>
              <a:t>HIV/AIDS providing an avenue to talk about sexual health</a:t>
            </a:r>
          </a:p>
          <a:p>
            <a:endParaRPr lang="en-AU" dirty="0" smtClean="0"/>
          </a:p>
          <a:p>
            <a:r>
              <a:rPr lang="en-AU" dirty="0" smtClean="0"/>
              <a:t>Civil society mobilisation in the Pacific </a:t>
            </a:r>
          </a:p>
          <a:p>
            <a:pPr lvl="1"/>
            <a:r>
              <a:rPr lang="en-AU" dirty="0" smtClean="0"/>
              <a:t>V Foundation</a:t>
            </a:r>
          </a:p>
          <a:p>
            <a:pPr lvl="1"/>
            <a:r>
              <a:rPr lang="en-AU" dirty="0" smtClean="0"/>
              <a:t>Regional Conference in Tonga 2013</a:t>
            </a:r>
            <a:r>
              <a:rPr lang="en-AU" dirty="0" smtClean="0"/>
              <a:t>the Tonga conference 2013 </a:t>
            </a:r>
          </a:p>
          <a:p>
            <a:pPr lvl="1"/>
            <a:endParaRPr lang="en-AU" dirty="0" smtClean="0"/>
          </a:p>
          <a:p>
            <a:r>
              <a:rPr lang="en-AU" dirty="0" smtClean="0"/>
              <a:t>Law Reform Commission issues paper on marriage 2014</a:t>
            </a:r>
          </a:p>
          <a:p>
            <a:endParaRPr lang="en-AU" dirty="0" smtClean="0"/>
          </a:p>
          <a:p>
            <a:endParaRPr lang="en-AU" dirty="0"/>
          </a:p>
          <a:p>
            <a:endParaRPr lang="en-A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Vanuatu government commitment</a:t>
            </a:r>
            <a:endParaRPr lang="en-AU" dirty="0"/>
          </a:p>
        </p:txBody>
      </p:sp>
      <p:sp>
        <p:nvSpPr>
          <p:cNvPr id="3" name="Content Placeholder 2"/>
          <p:cNvSpPr>
            <a:spLocks noGrp="1"/>
          </p:cNvSpPr>
          <p:nvPr>
            <p:ph idx="1"/>
          </p:nvPr>
        </p:nvSpPr>
        <p:spPr/>
        <p:txBody>
          <a:bodyPr/>
          <a:lstStyle/>
          <a:p>
            <a:r>
              <a:rPr lang="en-AU" dirty="0" smtClean="0"/>
              <a:t>Supported joint UN Human Rights Council statement on ending acts of violence and related human rights violations based on sexual orientation and sexual identity, 2011</a:t>
            </a:r>
          </a:p>
          <a:p>
            <a:endParaRPr lang="en-AU" dirty="0"/>
          </a:p>
          <a:p>
            <a:r>
              <a:rPr lang="en-AU" dirty="0" smtClean="0"/>
              <a:t>Repealed criminalisation of consensual homosexual acts with persons under 18, 2006</a:t>
            </a:r>
            <a:endParaRPr lang="en-A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Dealing with stigma and discrimination</a:t>
            </a:r>
            <a:endParaRPr lang="en-AU" dirty="0"/>
          </a:p>
        </p:txBody>
      </p:sp>
      <p:sp>
        <p:nvSpPr>
          <p:cNvPr id="3" name="Content Placeholder 2"/>
          <p:cNvSpPr>
            <a:spLocks noGrp="1"/>
          </p:cNvSpPr>
          <p:nvPr>
            <p:ph idx="1"/>
          </p:nvPr>
        </p:nvSpPr>
        <p:spPr/>
        <p:txBody>
          <a:bodyPr>
            <a:normAutofit/>
          </a:bodyPr>
          <a:lstStyle/>
          <a:p>
            <a:r>
              <a:rPr lang="en-AU" dirty="0" smtClean="0"/>
              <a:t>Lessons from HIV/AIDS</a:t>
            </a:r>
          </a:p>
          <a:p>
            <a:pPr lvl="1"/>
            <a:r>
              <a:rPr lang="en-AU" dirty="0" smtClean="0"/>
              <a:t>Top down and bottom up approaches</a:t>
            </a:r>
          </a:p>
          <a:p>
            <a:pPr lvl="1"/>
            <a:r>
              <a:rPr lang="en-AU" dirty="0" smtClean="0"/>
              <a:t>Find and work with as many allies as possible</a:t>
            </a:r>
          </a:p>
          <a:p>
            <a:pPr lvl="1"/>
            <a:endParaRPr lang="en-AU" dirty="0"/>
          </a:p>
          <a:p>
            <a:r>
              <a:rPr lang="en-AU" dirty="0" smtClean="0"/>
              <a:t>Leveraging the global commitment? </a:t>
            </a:r>
          </a:p>
          <a:p>
            <a:pPr lvl="1"/>
            <a:r>
              <a:rPr lang="en-AU" sz="2000" dirty="0" smtClean="0">
                <a:hlinkClick r:id="rId2"/>
              </a:rPr>
              <a:t>http://www.ohchr.org/Documents/Publications/BornFreeAndEqualLowRes.pdf</a:t>
            </a:r>
            <a:r>
              <a:rPr lang="en-AU" sz="2000" dirty="0" smtClean="0"/>
              <a:t> </a:t>
            </a:r>
          </a:p>
          <a:p>
            <a:pPr lvl="1"/>
            <a:endParaRPr lang="en-AU" sz="2000" dirty="0"/>
          </a:p>
          <a:p>
            <a:r>
              <a:rPr lang="en-AU" dirty="0" smtClean="0"/>
              <a:t>Staying safe and supported </a:t>
            </a:r>
          </a:p>
          <a:p>
            <a:pPr>
              <a:buNone/>
            </a:pPr>
            <a:endParaRPr lang="en-AU"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TotalTime>
  <Words>730</Words>
  <Application>Microsoft Office PowerPoint</Application>
  <PresentationFormat>On-screen Show (4:3)</PresentationFormat>
  <Paragraphs>134</Paragraphs>
  <Slides>17</Slides>
  <Notes>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Vanuatu Culture and the Politics of Homophobia</vt:lpstr>
      <vt:lpstr>What is Homophobia?</vt:lpstr>
      <vt:lpstr>What do I see in Vanuatu?</vt:lpstr>
      <vt:lpstr>Adoption case: 2014</vt:lpstr>
      <vt:lpstr>Court’s reasoning</vt:lpstr>
      <vt:lpstr>Other LGBTIQ in court?</vt:lpstr>
      <vt:lpstr>Gay marriage</vt:lpstr>
      <vt:lpstr>VFoundation</vt:lpstr>
      <vt:lpstr>Older examples</vt:lpstr>
      <vt:lpstr>Is Christianity opposed to LGBTIQQ?</vt:lpstr>
      <vt:lpstr>Is same sex sexual behaviour found in custom?</vt:lpstr>
      <vt:lpstr>Slide 12</vt:lpstr>
      <vt:lpstr>Slide 13</vt:lpstr>
      <vt:lpstr>Sexuality and the symbiotic relationship</vt:lpstr>
      <vt:lpstr>Ways forward: culture changing</vt:lpstr>
      <vt:lpstr>Vanuatu government commitment</vt:lpstr>
      <vt:lpstr>Dealing with stigma and discrimination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Anita Jowitt</dc:creator>
  <cp:lastModifiedBy>Anita Jowitt</cp:lastModifiedBy>
  <cp:revision>17</cp:revision>
  <dcterms:created xsi:type="dcterms:W3CDTF">2016-10-23T21:21:50Z</dcterms:created>
  <dcterms:modified xsi:type="dcterms:W3CDTF">2016-10-24T01:19:36Z</dcterms:modified>
</cp:coreProperties>
</file>