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0"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79" r:id="rId12"/>
    <p:sldId id="280" r:id="rId13"/>
    <p:sldId id="281" r:id="rId14"/>
    <p:sldId id="266" r:id="rId15"/>
    <p:sldId id="268" r:id="rId16"/>
    <p:sldId id="269" r:id="rId17"/>
    <p:sldId id="272" r:id="rId18"/>
    <p:sldId id="271" r:id="rId19"/>
    <p:sldId id="273" r:id="rId20"/>
    <p:sldId id="274" r:id="rId21"/>
    <p:sldId id="275" r:id="rId22"/>
    <p:sldId id="282" r:id="rId23"/>
    <p:sldId id="276" r:id="rId24"/>
    <p:sldId id="277" r:id="rId25"/>
    <p:sldId id="278"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G:\STRONTIUM\2016%20Publications\Conference\sunil\Data\Data%20on%20Real%20GDP-17-11-2020-filter.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95085239317385"/>
          <c:y val="0.10816379088333762"/>
          <c:w val="0.85889093799016314"/>
          <c:h val="0.81328869430852435"/>
        </c:manualLayout>
      </c:layout>
      <c:barChart>
        <c:barDir val="col"/>
        <c:grouping val="clustered"/>
        <c:varyColors val="0"/>
        <c:ser>
          <c:idx val="0"/>
          <c:order val="0"/>
          <c:tx>
            <c:strRef>
              <c:f>Sheet1!$A$3</c:f>
              <c:strCache>
                <c:ptCount val="1"/>
                <c:pt idx="0">
                  <c:v>PICs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Sheet1!$B$2:$D$2</c:f>
              <c:numCache>
                <c:formatCode>General</c:formatCode>
                <c:ptCount val="3"/>
                <c:pt idx="0">
                  <c:v>2019</c:v>
                </c:pt>
                <c:pt idx="1">
                  <c:v>2020</c:v>
                </c:pt>
                <c:pt idx="2">
                  <c:v>2021</c:v>
                </c:pt>
              </c:numCache>
            </c:numRef>
          </c:cat>
          <c:val>
            <c:numRef>
              <c:f>Sheet1!$B$3:$D$3</c:f>
              <c:numCache>
                <c:formatCode>General</c:formatCode>
                <c:ptCount val="3"/>
                <c:pt idx="0">
                  <c:v>2.2000000000000002</c:v>
                </c:pt>
                <c:pt idx="1">
                  <c:v>-5.5</c:v>
                </c:pt>
                <c:pt idx="2">
                  <c:v>1.4</c:v>
                </c:pt>
              </c:numCache>
            </c:numRef>
          </c:val>
          <c:extLst>
            <c:ext xmlns:c16="http://schemas.microsoft.com/office/drawing/2014/chart" uri="{C3380CC4-5D6E-409C-BE32-E72D297353CC}">
              <c16:uniqueId val="{00000000-6A96-4443-BD4F-3588207B9605}"/>
            </c:ext>
          </c:extLst>
        </c:ser>
        <c:dLbls>
          <c:showLegendKey val="0"/>
          <c:showVal val="0"/>
          <c:showCatName val="0"/>
          <c:showSerName val="0"/>
          <c:showPercent val="0"/>
          <c:showBubbleSize val="0"/>
        </c:dLbls>
        <c:gapWidth val="219"/>
        <c:overlap val="-27"/>
        <c:axId val="753178192"/>
        <c:axId val="753178608"/>
      </c:barChart>
      <c:catAx>
        <c:axId val="753178192"/>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Year</a:t>
                </a:r>
              </a:p>
            </c:rich>
          </c:tx>
          <c:layout>
            <c:manualLayout>
              <c:xMode val="edge"/>
              <c:yMode val="edge"/>
              <c:x val="0.92122997548435859"/>
              <c:y val="0.3963883751687068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753178608"/>
        <c:crosses val="autoZero"/>
        <c:auto val="1"/>
        <c:lblAlgn val="ctr"/>
        <c:lblOffset val="100"/>
        <c:noMultiLvlLbl val="0"/>
      </c:catAx>
      <c:valAx>
        <c:axId val="7531786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Actual</a:t>
                </a:r>
                <a:r>
                  <a:rPr lang="en-US" sz="1600" baseline="0"/>
                  <a:t> and Latest Projections</a:t>
                </a:r>
              </a:p>
              <a:p>
                <a:pPr>
                  <a:defRPr sz="1600"/>
                </a:pPr>
                <a:r>
                  <a:rPr lang="en-US" sz="1600" baseline="0"/>
                  <a:t>Year over Year change, %)</a:t>
                </a:r>
                <a:endParaRPr lang="en-US" sz="1600"/>
              </a:p>
            </c:rich>
          </c:tx>
          <c:layout>
            <c:manualLayout>
              <c:xMode val="edge"/>
              <c:yMode val="edge"/>
              <c:x val="1.323603886488859E-2"/>
              <c:y val="0.23468060812621236"/>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531781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521AE4-6070-483D-9186-18FB0DE49FA4}" type="datetimeFigureOut">
              <a:rPr lang="en-US" smtClean="0"/>
              <a:t>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8973B6-3CDC-4698-BFEB-16F39C66C9D6}" type="slidenum">
              <a:rPr lang="en-US" smtClean="0"/>
              <a:t>‹#›</a:t>
            </a:fld>
            <a:endParaRPr lang="en-US"/>
          </a:p>
        </p:txBody>
      </p:sp>
    </p:spTree>
    <p:extLst>
      <p:ext uri="{BB962C8B-B14F-4D97-AF65-F5344CB8AC3E}">
        <p14:creationId xmlns:p14="http://schemas.microsoft.com/office/powerpoint/2010/main" val="2777432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4008680F-225C-41A9-8FBA-93BFED16AE45}" type="datetime1">
              <a:rPr lang="en-AU" smtClean="0"/>
              <a:t>5/01/2021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AADD470-0502-4B2B-8211-5149CC88E3ED}" type="slidenum">
              <a:rPr lang="en-AU" smtClean="0"/>
              <a:t>‹#›</a:t>
            </a:fld>
            <a:endParaRPr lang="en-AU"/>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6362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06292C-5DD7-46E2-A82E-14DED6F3A316}" type="datetime1">
              <a:rPr lang="en-AU" smtClean="0"/>
              <a:t>5/01/2021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AADD470-0502-4B2B-8211-5149CC88E3ED}" type="slidenum">
              <a:rPr lang="en-AU" smtClean="0"/>
              <a:t>‹#›</a:t>
            </a:fld>
            <a:endParaRPr lang="en-AU"/>
          </a:p>
        </p:txBody>
      </p:sp>
    </p:spTree>
    <p:extLst>
      <p:ext uri="{BB962C8B-B14F-4D97-AF65-F5344CB8AC3E}">
        <p14:creationId xmlns:p14="http://schemas.microsoft.com/office/powerpoint/2010/main" val="1114859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3A08C3B-05C5-40D2-B242-05B53A3F3814}" type="datetime1">
              <a:rPr lang="en-AU" smtClean="0"/>
              <a:t>5/01/2021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AADD470-0502-4B2B-8211-5149CC88E3ED}" type="slidenum">
              <a:rPr lang="en-AU" smtClean="0"/>
              <a:t>‹#›</a:t>
            </a:fld>
            <a:endParaRPr lang="en-AU"/>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5448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A220327-1B3C-4213-A86C-3936A9CD8645}" type="datetime1">
              <a:rPr lang="en-AU" smtClean="0"/>
              <a:t>5/01/2021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AADD470-0502-4B2B-8211-5149CC88E3ED}" type="slidenum">
              <a:rPr lang="en-AU" smtClean="0"/>
              <a:t>‹#›</a:t>
            </a:fld>
            <a:endParaRPr lang="en-AU"/>
          </a:p>
        </p:txBody>
      </p:sp>
    </p:spTree>
    <p:extLst>
      <p:ext uri="{BB962C8B-B14F-4D97-AF65-F5344CB8AC3E}">
        <p14:creationId xmlns:p14="http://schemas.microsoft.com/office/powerpoint/2010/main" val="1916498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9D16248-5B95-4392-80F9-FD82A58D6324}" type="datetime1">
              <a:rPr lang="en-AU" smtClean="0"/>
              <a:t>5/01/2021</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5AADD470-0502-4B2B-8211-5149CC88E3ED}" type="slidenum">
              <a:rPr lang="en-AU" smtClean="0"/>
              <a:t>‹#›</a:t>
            </a:fld>
            <a:endParaRPr lang="en-AU"/>
          </a:p>
        </p:txBody>
      </p:sp>
    </p:spTree>
    <p:extLst>
      <p:ext uri="{BB962C8B-B14F-4D97-AF65-F5344CB8AC3E}">
        <p14:creationId xmlns:p14="http://schemas.microsoft.com/office/powerpoint/2010/main" val="3956549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66F4E70-EBDB-420A-BFEB-9A4AFEB6DFBE}" type="datetime1">
              <a:rPr lang="en-AU" smtClean="0"/>
              <a:t>5/01/2021</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AADD470-0502-4B2B-8211-5149CC88E3ED}" type="slidenum">
              <a:rPr lang="en-AU" smtClean="0"/>
              <a:t>‹#›</a:t>
            </a:fld>
            <a:endParaRPr lang="en-AU"/>
          </a:p>
        </p:txBody>
      </p:sp>
    </p:spTree>
    <p:extLst>
      <p:ext uri="{BB962C8B-B14F-4D97-AF65-F5344CB8AC3E}">
        <p14:creationId xmlns:p14="http://schemas.microsoft.com/office/powerpoint/2010/main" val="1614039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B30245-BE81-4A02-A1B8-D450B5C479D5}" type="datetime1">
              <a:rPr lang="en-AU" smtClean="0"/>
              <a:t>5/01/2021</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5AADD470-0502-4B2B-8211-5149CC88E3ED}" type="slidenum">
              <a:rPr lang="en-AU" smtClean="0"/>
              <a:t>‹#›</a:t>
            </a:fld>
            <a:endParaRPr lang="en-AU"/>
          </a:p>
        </p:txBody>
      </p:sp>
    </p:spTree>
    <p:extLst>
      <p:ext uri="{BB962C8B-B14F-4D97-AF65-F5344CB8AC3E}">
        <p14:creationId xmlns:p14="http://schemas.microsoft.com/office/powerpoint/2010/main" val="1927077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D00F46C-2D16-4CD0-8CDC-E1C9B5D3CC4A}" type="datetime1">
              <a:rPr lang="en-AU" smtClean="0"/>
              <a:t>5/01/2021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AADD470-0502-4B2B-8211-5149CC88E3ED}" type="slidenum">
              <a:rPr lang="en-AU" smtClean="0"/>
              <a:t>‹#›</a:t>
            </a:fld>
            <a:endParaRPr lang="en-AU"/>
          </a:p>
        </p:txBody>
      </p:sp>
    </p:spTree>
    <p:extLst>
      <p:ext uri="{BB962C8B-B14F-4D97-AF65-F5344CB8AC3E}">
        <p14:creationId xmlns:p14="http://schemas.microsoft.com/office/powerpoint/2010/main" val="1485495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EC923DE-D703-4B46-B381-1C1B5CB3C15B}" type="datetime1">
              <a:rPr lang="en-AU" smtClean="0"/>
              <a:t>5/01/2021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AADD470-0502-4B2B-8211-5149CC88E3ED}" type="slidenum">
              <a:rPr lang="en-AU" smtClean="0"/>
              <a:t>‹#›</a:t>
            </a:fld>
            <a:endParaRPr lang="en-AU"/>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2003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CE32EB-07D3-4ACF-BA86-3F3B22C70E7F}" type="datetime1">
              <a:rPr lang="en-AU" smtClean="0"/>
              <a:t>5/01/2021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AADD470-0502-4B2B-8211-5149CC88E3ED}" type="slidenum">
              <a:rPr lang="en-AU" smtClean="0"/>
              <a:t>‹#›</a:t>
            </a:fld>
            <a:endParaRPr lang="en-AU"/>
          </a:p>
        </p:txBody>
      </p:sp>
    </p:spTree>
    <p:extLst>
      <p:ext uri="{BB962C8B-B14F-4D97-AF65-F5344CB8AC3E}">
        <p14:creationId xmlns:p14="http://schemas.microsoft.com/office/powerpoint/2010/main" val="3748672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8F11343-E78E-4997-AE27-4BD501FE5942}" type="datetime1">
              <a:rPr lang="en-AU" smtClean="0"/>
              <a:t>5/01/2021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AADD470-0502-4B2B-8211-5149CC88E3ED}" type="slidenum">
              <a:rPr lang="en-AU" smtClean="0"/>
              <a:t>‹#›</a:t>
            </a:fld>
            <a:endParaRPr lang="en-AU"/>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6461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F1E7441-7DB9-4697-AD1B-3242F2AA3AE5}" type="datetime1">
              <a:rPr lang="en-AU" smtClean="0"/>
              <a:t>5/01/2021</a:t>
            </a:fld>
            <a:endParaRPr lang="en-AU"/>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AU"/>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5AADD470-0502-4B2B-8211-5149CC88E3ED}" type="slidenum">
              <a:rPr lang="en-AU" smtClean="0"/>
              <a:t>‹#›</a:t>
            </a:fld>
            <a:endParaRPr lang="en-AU"/>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5087101"/>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Lst>
  <p:hf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www.imf.org/en/Countries/ResRep/PIS-Regi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9E2D7-394E-496B-9943-D4E047043545}"/>
              </a:ext>
            </a:extLst>
          </p:cNvPr>
          <p:cNvSpPr>
            <a:spLocks noGrp="1"/>
          </p:cNvSpPr>
          <p:nvPr>
            <p:ph type="ctrTitle"/>
          </p:nvPr>
        </p:nvSpPr>
        <p:spPr>
          <a:xfrm>
            <a:off x="1964033" y="4741714"/>
            <a:ext cx="10038303" cy="1317443"/>
          </a:xfrm>
        </p:spPr>
        <p:txBody>
          <a:bodyPr>
            <a:noAutofit/>
          </a:bodyPr>
          <a:lstStyle/>
          <a:p>
            <a:pPr algn="l">
              <a:lnSpc>
                <a:spcPct val="100000"/>
              </a:lnSpc>
            </a:pPr>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Exploring the Impact of COVID-19 on the Tourism </a:t>
            </a:r>
            <a:r>
              <a:rPr lang="en-US" sz="2800" b="1" dirty="0" smtClean="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Industry </a:t>
            </a:r>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of Fiji, Solomon Islands and Samoa </a:t>
            </a:r>
            <a:endParaRPr lang="en-AU" sz="2800" dirty="0">
              <a:solidFill>
                <a:srgbClr val="C00000"/>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2EF93F55-C5C2-43B7-B1B4-9DED1988BBD2}"/>
              </a:ext>
            </a:extLst>
          </p:cNvPr>
          <p:cNvSpPr>
            <a:spLocks noGrp="1"/>
          </p:cNvSpPr>
          <p:nvPr>
            <p:ph type="subTitle" idx="1"/>
          </p:nvPr>
        </p:nvSpPr>
        <p:spPr>
          <a:xfrm>
            <a:off x="5717092" y="5694934"/>
            <a:ext cx="6320413" cy="1075411"/>
          </a:xfrm>
        </p:spPr>
        <p:txBody>
          <a:bodyPr>
            <a:normAutofit/>
          </a:bodyPr>
          <a:lstStyle/>
          <a:p>
            <a:pPr algn="l"/>
            <a:r>
              <a:rPr lang="en-AU" b="1" dirty="0">
                <a:solidFill>
                  <a:srgbClr val="002060"/>
                </a:solidFill>
              </a:rPr>
              <a:t>Presenter: </a:t>
            </a:r>
            <a:r>
              <a:rPr lang="en-AU" b="1" dirty="0" smtClean="0">
                <a:solidFill>
                  <a:srgbClr val="002060"/>
                </a:solidFill>
              </a:rPr>
              <a:t>	Sunil </a:t>
            </a:r>
            <a:r>
              <a:rPr lang="en-AU" b="1" dirty="0">
                <a:solidFill>
                  <a:srgbClr val="002060"/>
                </a:solidFill>
              </a:rPr>
              <a:t>Kumar</a:t>
            </a:r>
          </a:p>
          <a:p>
            <a:pPr marL="1828800" indent="-1828800" algn="l"/>
            <a:r>
              <a:rPr lang="en-AU" b="1" dirty="0">
                <a:solidFill>
                  <a:srgbClr val="002060"/>
                </a:solidFill>
              </a:rPr>
              <a:t>Team Members: 	</a:t>
            </a:r>
            <a:r>
              <a:rPr lang="en-AU" b="1" dirty="0" err="1" smtClean="0">
                <a:solidFill>
                  <a:srgbClr val="002060"/>
                </a:solidFill>
              </a:rPr>
              <a:t>Suwastika</a:t>
            </a:r>
            <a:r>
              <a:rPr lang="en-AU" b="1" dirty="0" smtClean="0">
                <a:solidFill>
                  <a:srgbClr val="002060"/>
                </a:solidFill>
              </a:rPr>
              <a:t> </a:t>
            </a:r>
            <a:r>
              <a:rPr lang="en-AU" b="1" dirty="0">
                <a:solidFill>
                  <a:srgbClr val="002060"/>
                </a:solidFill>
              </a:rPr>
              <a:t>Naidu, </a:t>
            </a:r>
            <a:r>
              <a:rPr lang="en-AU" b="1" dirty="0" err="1" smtClean="0">
                <a:solidFill>
                  <a:srgbClr val="002060"/>
                </a:solidFill>
              </a:rPr>
              <a:t>Atishwar</a:t>
            </a:r>
            <a:r>
              <a:rPr lang="en-AU" b="1" dirty="0" smtClean="0">
                <a:solidFill>
                  <a:srgbClr val="002060"/>
                </a:solidFill>
              </a:rPr>
              <a:t> </a:t>
            </a:r>
            <a:r>
              <a:rPr lang="en-AU" b="1" dirty="0">
                <a:solidFill>
                  <a:srgbClr val="002060"/>
                </a:solidFill>
              </a:rPr>
              <a:t>Pandaram, </a:t>
            </a:r>
            <a:r>
              <a:rPr lang="en-AU" b="1" dirty="0" smtClean="0">
                <a:solidFill>
                  <a:srgbClr val="002060"/>
                </a:solidFill>
              </a:rPr>
              <a:t> </a:t>
            </a:r>
            <a:r>
              <a:rPr lang="en-AU" b="1" dirty="0" err="1" smtClean="0">
                <a:solidFill>
                  <a:srgbClr val="002060"/>
                </a:solidFill>
              </a:rPr>
              <a:t>Jone</a:t>
            </a:r>
            <a:r>
              <a:rPr lang="en-AU" b="1" dirty="0" smtClean="0">
                <a:solidFill>
                  <a:srgbClr val="002060"/>
                </a:solidFill>
              </a:rPr>
              <a:t> </a:t>
            </a:r>
            <a:r>
              <a:rPr lang="en-AU" b="1" dirty="0">
                <a:solidFill>
                  <a:srgbClr val="002060"/>
                </a:solidFill>
              </a:rPr>
              <a:t>Lako &amp; </a:t>
            </a:r>
            <a:r>
              <a:rPr lang="en-AU" b="1" dirty="0" err="1" smtClean="0">
                <a:solidFill>
                  <a:srgbClr val="002060"/>
                </a:solidFill>
              </a:rPr>
              <a:t>Sahlni</a:t>
            </a:r>
            <a:r>
              <a:rPr lang="en-AU" b="1" dirty="0" smtClean="0">
                <a:solidFill>
                  <a:srgbClr val="002060"/>
                </a:solidFill>
              </a:rPr>
              <a:t> </a:t>
            </a:r>
            <a:r>
              <a:rPr lang="en-AU" b="1" dirty="0">
                <a:solidFill>
                  <a:srgbClr val="002060"/>
                </a:solidFill>
              </a:rPr>
              <a:t>Devi</a:t>
            </a:r>
          </a:p>
        </p:txBody>
      </p:sp>
      <p:sp>
        <p:nvSpPr>
          <p:cNvPr id="4" name="Slide Number Placeholder 3"/>
          <p:cNvSpPr>
            <a:spLocks noGrp="1"/>
          </p:cNvSpPr>
          <p:nvPr>
            <p:ph type="sldNum" sz="quarter" idx="12"/>
          </p:nvPr>
        </p:nvSpPr>
        <p:spPr>
          <a:xfrm>
            <a:off x="200966" y="6485604"/>
            <a:ext cx="933659" cy="365125"/>
          </a:xfrm>
        </p:spPr>
        <p:txBody>
          <a:bodyPr/>
          <a:lstStyle/>
          <a:p>
            <a:fld id="{5AADD470-0502-4B2B-8211-5149CC88E3ED}" type="slidenum">
              <a:rPr lang="en-AU" sz="1400" b="1" smtClean="0"/>
              <a:t>1</a:t>
            </a:fld>
            <a:endParaRPr lang="en-AU" sz="1400" b="1" dirty="0"/>
          </a:p>
        </p:txBody>
      </p:sp>
    </p:spTree>
    <p:extLst>
      <p:ext uri="{BB962C8B-B14F-4D97-AF65-F5344CB8AC3E}">
        <p14:creationId xmlns:p14="http://schemas.microsoft.com/office/powerpoint/2010/main" val="36340849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5CD2C-BD17-441C-926E-FD712DD2D574}"/>
              </a:ext>
            </a:extLst>
          </p:cNvPr>
          <p:cNvSpPr>
            <a:spLocks noGrp="1"/>
          </p:cNvSpPr>
          <p:nvPr>
            <p:ph type="title"/>
          </p:nvPr>
        </p:nvSpPr>
        <p:spPr>
          <a:xfrm>
            <a:off x="953790" y="203378"/>
            <a:ext cx="10652056" cy="871795"/>
          </a:xfrm>
        </p:spPr>
        <p:txBody>
          <a:bodyPr>
            <a:normAutofit fontScale="90000"/>
          </a:bodyPr>
          <a:lstStyle/>
          <a:p>
            <a:r>
              <a:rPr lang="en-AU" b="1" dirty="0">
                <a:solidFill>
                  <a:srgbClr val="002060"/>
                </a:solidFill>
                <a:latin typeface="Times New Roman" panose="02020603050405020304" pitchFamily="18" charset="0"/>
                <a:cs typeface="Times New Roman" panose="02020603050405020304" pitchFamily="18" charset="0"/>
              </a:rPr>
              <a:t>Outline of the Presentation</a:t>
            </a:r>
          </a:p>
        </p:txBody>
      </p:sp>
      <p:sp>
        <p:nvSpPr>
          <p:cNvPr id="3" name="Content Placeholder 2">
            <a:extLst>
              <a:ext uri="{FF2B5EF4-FFF2-40B4-BE49-F238E27FC236}">
                <a16:creationId xmlns:a16="http://schemas.microsoft.com/office/drawing/2014/main" id="{CB1A8CAC-8B9D-44E0-AE40-530EE1BFFC30}"/>
              </a:ext>
            </a:extLst>
          </p:cNvPr>
          <p:cNvSpPr>
            <a:spLocks noGrp="1"/>
          </p:cNvSpPr>
          <p:nvPr>
            <p:ph idx="1"/>
          </p:nvPr>
        </p:nvSpPr>
        <p:spPr>
          <a:xfrm>
            <a:off x="803868" y="1291011"/>
            <a:ext cx="10631156" cy="4848531"/>
          </a:xfrm>
        </p:spPr>
        <p:txBody>
          <a:bodyPr>
            <a:noAutofit/>
          </a:bodyPr>
          <a:lstStyle/>
          <a:p>
            <a:pPr marL="0" indent="0">
              <a:buNone/>
            </a:pPr>
            <a:r>
              <a:rPr lang="en-AU" sz="2400" dirty="0" smtClean="0">
                <a:solidFill>
                  <a:srgbClr val="002060"/>
                </a:solidFill>
                <a:latin typeface="Times New Roman" panose="02020603050405020304" pitchFamily="18" charset="0"/>
                <a:cs typeface="Times New Roman" panose="02020603050405020304" pitchFamily="18" charset="0"/>
              </a:rPr>
              <a:t>1.0	Introduction</a:t>
            </a:r>
            <a:endParaRPr lang="en-AU" sz="2400" dirty="0">
              <a:solidFill>
                <a:srgbClr val="002060"/>
              </a:solidFill>
              <a:latin typeface="Times New Roman" panose="02020603050405020304" pitchFamily="18" charset="0"/>
              <a:cs typeface="Times New Roman" panose="02020603050405020304" pitchFamily="18" charset="0"/>
            </a:endParaRPr>
          </a:p>
          <a:p>
            <a:pPr marL="0" indent="0">
              <a:buNone/>
            </a:pPr>
            <a:r>
              <a:rPr lang="en-US" sz="2400" dirty="0" smtClean="0">
                <a:solidFill>
                  <a:srgbClr val="002060"/>
                </a:solidFill>
                <a:latin typeface="Times New Roman" panose="02020603050405020304" pitchFamily="18" charset="0"/>
                <a:cs typeface="Times New Roman" panose="02020603050405020304" pitchFamily="18" charset="0"/>
              </a:rPr>
              <a:t>2.0	Background </a:t>
            </a:r>
            <a:r>
              <a:rPr lang="en-US" sz="2400" dirty="0">
                <a:solidFill>
                  <a:srgbClr val="002060"/>
                </a:solidFill>
                <a:latin typeface="Times New Roman" panose="02020603050405020304" pitchFamily="18" charset="0"/>
                <a:cs typeface="Times New Roman" panose="02020603050405020304" pitchFamily="18" charset="0"/>
              </a:rPr>
              <a:t>of COVID-19 in the Pacific Island Countries (PICs)</a:t>
            </a:r>
          </a:p>
          <a:p>
            <a:pPr marL="0" indent="0">
              <a:buNone/>
            </a:pPr>
            <a:r>
              <a:rPr lang="en-US" sz="2400" dirty="0" smtClean="0">
                <a:solidFill>
                  <a:srgbClr val="002060"/>
                </a:solidFill>
                <a:latin typeface="Times New Roman" panose="02020603050405020304" pitchFamily="18" charset="0"/>
                <a:cs typeface="Times New Roman" panose="02020603050405020304" pitchFamily="18" charset="0"/>
              </a:rPr>
              <a:t>3.0	COVID-19 </a:t>
            </a:r>
            <a:r>
              <a:rPr lang="en-US" sz="2400" dirty="0">
                <a:solidFill>
                  <a:srgbClr val="002060"/>
                </a:solidFill>
                <a:latin typeface="Times New Roman" panose="02020603050405020304" pitchFamily="18" charset="0"/>
                <a:cs typeface="Times New Roman" panose="02020603050405020304" pitchFamily="18" charset="0"/>
              </a:rPr>
              <a:t>Economic Trends in Fiji, Samoa and the Solomon Islands</a:t>
            </a:r>
          </a:p>
          <a:p>
            <a:pPr marL="0" indent="0">
              <a:buNone/>
            </a:pPr>
            <a:r>
              <a:rPr lang="en-US" sz="2400" dirty="0" smtClean="0">
                <a:solidFill>
                  <a:srgbClr val="002060"/>
                </a:solidFill>
                <a:latin typeface="Times New Roman" panose="02020603050405020304" pitchFamily="18" charset="0"/>
                <a:cs typeface="Times New Roman" panose="02020603050405020304" pitchFamily="18" charset="0"/>
              </a:rPr>
              <a:t>4.0	Status </a:t>
            </a:r>
            <a:r>
              <a:rPr lang="en-US" sz="2400" dirty="0">
                <a:solidFill>
                  <a:srgbClr val="002060"/>
                </a:solidFill>
                <a:latin typeface="Times New Roman" panose="02020603050405020304" pitchFamily="18" charset="0"/>
                <a:cs typeface="Times New Roman" panose="02020603050405020304" pitchFamily="18" charset="0"/>
              </a:rPr>
              <a:t>of COVID-19 Cases in Fiji, Samoa and Solomon Islands</a:t>
            </a:r>
          </a:p>
          <a:p>
            <a:pPr marL="914400" indent="-914400">
              <a:buNone/>
            </a:pPr>
            <a:r>
              <a:rPr lang="en-US" sz="2400" dirty="0" smtClean="0">
                <a:solidFill>
                  <a:srgbClr val="002060"/>
                </a:solidFill>
                <a:latin typeface="Times New Roman" panose="02020603050405020304" pitchFamily="18" charset="0"/>
                <a:cs typeface="Times New Roman" panose="02020603050405020304" pitchFamily="18" charset="0"/>
              </a:rPr>
              <a:t>5.0	Direct </a:t>
            </a:r>
            <a:r>
              <a:rPr lang="en-US" sz="2400" dirty="0">
                <a:solidFill>
                  <a:srgbClr val="002060"/>
                </a:solidFill>
                <a:latin typeface="Times New Roman" panose="02020603050405020304" pitchFamily="18" charset="0"/>
                <a:cs typeface="Times New Roman" panose="02020603050405020304" pitchFamily="18" charset="0"/>
              </a:rPr>
              <a:t>Impact of COVID-19 on the Tourism Sector of Fiji, Samoa and the Solomon Islands</a:t>
            </a:r>
          </a:p>
          <a:p>
            <a:pPr marL="914400" indent="-914400">
              <a:buNone/>
            </a:pPr>
            <a:r>
              <a:rPr lang="en-US" sz="2400" dirty="0" smtClean="0">
                <a:solidFill>
                  <a:srgbClr val="002060"/>
                </a:solidFill>
                <a:latin typeface="Times New Roman" panose="02020603050405020304" pitchFamily="18" charset="0"/>
                <a:cs typeface="Times New Roman" panose="02020603050405020304" pitchFamily="18" charset="0"/>
              </a:rPr>
              <a:t>6.0	National </a:t>
            </a:r>
            <a:r>
              <a:rPr lang="en-US" sz="2400" dirty="0">
                <a:solidFill>
                  <a:srgbClr val="002060"/>
                </a:solidFill>
                <a:latin typeface="Times New Roman" panose="02020603050405020304" pitchFamily="18" charset="0"/>
                <a:cs typeface="Times New Roman" panose="02020603050405020304" pitchFamily="18" charset="0"/>
              </a:rPr>
              <a:t>Governments Fiscal Stimulus Package to Revitalize the Contracting Economy</a:t>
            </a:r>
          </a:p>
          <a:p>
            <a:pPr marL="0" indent="0">
              <a:buNone/>
            </a:pPr>
            <a:r>
              <a:rPr lang="en-AU" sz="2400" dirty="0" smtClean="0">
                <a:solidFill>
                  <a:srgbClr val="002060"/>
                </a:solidFill>
                <a:latin typeface="Times New Roman" panose="02020603050405020304" pitchFamily="18" charset="0"/>
                <a:cs typeface="Times New Roman" panose="02020603050405020304" pitchFamily="18" charset="0"/>
              </a:rPr>
              <a:t>7.0	Tourism </a:t>
            </a:r>
            <a:r>
              <a:rPr lang="en-AU" sz="2400" dirty="0">
                <a:solidFill>
                  <a:srgbClr val="002060"/>
                </a:solidFill>
                <a:latin typeface="Times New Roman" panose="02020603050405020304" pitchFamily="18" charset="0"/>
                <a:cs typeface="Times New Roman" panose="02020603050405020304" pitchFamily="18" charset="0"/>
              </a:rPr>
              <a:t>Related Recovery Policies</a:t>
            </a:r>
          </a:p>
          <a:p>
            <a:pPr marL="0" indent="0">
              <a:buNone/>
            </a:pPr>
            <a:r>
              <a:rPr lang="en-AU" sz="2400" dirty="0" smtClean="0">
                <a:solidFill>
                  <a:srgbClr val="002060"/>
                </a:solidFill>
                <a:latin typeface="Times New Roman" panose="02020603050405020304" pitchFamily="18" charset="0"/>
                <a:cs typeface="Times New Roman" panose="02020603050405020304" pitchFamily="18" charset="0"/>
              </a:rPr>
              <a:t>8.0	Conclusion and Policy Options</a:t>
            </a:r>
            <a:endParaRPr lang="en-AU" sz="2400" dirty="0">
              <a:solidFill>
                <a:srgbClr val="002060"/>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AADD470-0502-4B2B-8211-5149CC88E3ED}" type="slidenum">
              <a:rPr lang="en-AU" sz="1400" smtClean="0"/>
              <a:t>2</a:t>
            </a:fld>
            <a:endParaRPr lang="en-AU" sz="1400"/>
          </a:p>
        </p:txBody>
      </p:sp>
    </p:spTree>
    <p:extLst>
      <p:ext uri="{BB962C8B-B14F-4D97-AF65-F5344CB8AC3E}">
        <p14:creationId xmlns:p14="http://schemas.microsoft.com/office/powerpoint/2010/main" val="29252133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2A642-7861-40B3-9AAA-EDD7652B8CC1}"/>
              </a:ext>
            </a:extLst>
          </p:cNvPr>
          <p:cNvSpPr>
            <a:spLocks noGrp="1"/>
          </p:cNvSpPr>
          <p:nvPr>
            <p:ph type="title"/>
          </p:nvPr>
        </p:nvSpPr>
        <p:spPr>
          <a:xfrm>
            <a:off x="853306" y="303862"/>
            <a:ext cx="9720072" cy="660780"/>
          </a:xfrm>
        </p:spPr>
        <p:txBody>
          <a:bodyPr>
            <a:normAutofit fontScale="90000"/>
          </a:bodyPr>
          <a:lstStyle/>
          <a:p>
            <a:r>
              <a:rPr lang="en-AU" dirty="0">
                <a:latin typeface="Times New Roman" panose="02020603050405020304" pitchFamily="18" charset="0"/>
                <a:cs typeface="Times New Roman" panose="02020603050405020304" pitchFamily="18" charset="0"/>
              </a:rPr>
              <a:t>1.0 Introduction</a:t>
            </a:r>
          </a:p>
        </p:txBody>
      </p:sp>
      <p:sp>
        <p:nvSpPr>
          <p:cNvPr id="3" name="Content Placeholder 2">
            <a:extLst>
              <a:ext uri="{FF2B5EF4-FFF2-40B4-BE49-F238E27FC236}">
                <a16:creationId xmlns:a16="http://schemas.microsoft.com/office/drawing/2014/main" id="{92F2F5F2-1ED3-4C30-8840-9B59DA1BFA74}"/>
              </a:ext>
            </a:extLst>
          </p:cNvPr>
          <p:cNvSpPr>
            <a:spLocks noGrp="1"/>
          </p:cNvSpPr>
          <p:nvPr>
            <p:ph idx="1"/>
          </p:nvPr>
        </p:nvSpPr>
        <p:spPr>
          <a:xfrm>
            <a:off x="853306" y="1150535"/>
            <a:ext cx="10611863" cy="5320169"/>
          </a:xfrm>
        </p:spPr>
        <p:txBody>
          <a:bodyPr>
            <a:noAutofit/>
          </a:bodyPr>
          <a:lstStyle/>
          <a:p>
            <a:pPr marL="461963" indent="-461963">
              <a:buFont typeface="Wingdings" panose="05000000000000000000" pitchFamily="2" charset="2"/>
              <a:buChar char="q"/>
            </a:pPr>
            <a:r>
              <a:rPr lang="en-US" sz="2400" dirty="0" smtClean="0">
                <a:solidFill>
                  <a:srgbClr val="002060"/>
                </a:solidFill>
                <a:latin typeface="Times New Roman" panose="02020603050405020304" pitchFamily="18" charset="0"/>
                <a:cs typeface="Times New Roman" panose="02020603050405020304" pitchFamily="18" charset="0"/>
              </a:rPr>
              <a:t>Covid-19 hit PICs in around late March of 2020 when some cases were detected and visitor arrivals into Fiji dropped sharply.</a:t>
            </a:r>
          </a:p>
          <a:p>
            <a:pPr marL="461963" indent="-461963">
              <a:buFont typeface="Wingdings" panose="05000000000000000000" pitchFamily="2" charset="2"/>
              <a:buChar char="q"/>
            </a:pPr>
            <a:r>
              <a:rPr lang="en-AU" sz="2400" dirty="0" smtClean="0">
                <a:solidFill>
                  <a:srgbClr val="002060"/>
                </a:solidFill>
                <a:latin typeface="Times New Roman" panose="02020603050405020304" pitchFamily="18" charset="0"/>
                <a:cs typeface="Times New Roman" panose="02020603050405020304" pitchFamily="18" charset="0"/>
              </a:rPr>
              <a:t>Significant Restrictions were placed on Movement: </a:t>
            </a:r>
          </a:p>
          <a:p>
            <a:pPr marL="914400" lvl="1" indent="-400050">
              <a:buFont typeface="Wingdings" panose="05000000000000000000" pitchFamily="2" charset="2"/>
              <a:buChar char="v"/>
            </a:pPr>
            <a:r>
              <a:rPr lang="en-AU" sz="2400" dirty="0" smtClean="0">
                <a:solidFill>
                  <a:srgbClr val="002060"/>
                </a:solidFill>
                <a:latin typeface="Times New Roman" panose="02020603050405020304" pitchFamily="18" charset="0"/>
                <a:cs typeface="Times New Roman" panose="02020603050405020304" pitchFamily="18" charset="0"/>
              </a:rPr>
              <a:t>In Hospitals and key Government enclosures;</a:t>
            </a:r>
          </a:p>
          <a:p>
            <a:pPr marL="914400" lvl="1" indent="-400050">
              <a:buFont typeface="Wingdings" panose="05000000000000000000" pitchFamily="2" charset="2"/>
              <a:buChar char="v"/>
            </a:pPr>
            <a:r>
              <a:rPr lang="en-AU" sz="2400" dirty="0" smtClean="0">
                <a:solidFill>
                  <a:srgbClr val="002060"/>
                </a:solidFill>
                <a:latin typeface="Times New Roman" panose="02020603050405020304" pitchFamily="18" charset="0"/>
                <a:cs typeface="Times New Roman" panose="02020603050405020304" pitchFamily="18" charset="0"/>
              </a:rPr>
              <a:t>Social </a:t>
            </a:r>
            <a:r>
              <a:rPr lang="en-AU" sz="2400" dirty="0">
                <a:solidFill>
                  <a:srgbClr val="002060"/>
                </a:solidFill>
                <a:latin typeface="Times New Roman" panose="02020603050405020304" pitchFamily="18" charset="0"/>
                <a:cs typeface="Times New Roman" panose="02020603050405020304" pitchFamily="18" charset="0"/>
              </a:rPr>
              <a:t>distancing </a:t>
            </a:r>
            <a:r>
              <a:rPr lang="en-AU" sz="2400" dirty="0" smtClean="0">
                <a:solidFill>
                  <a:srgbClr val="002060"/>
                </a:solidFill>
                <a:latin typeface="Times New Roman" panose="02020603050405020304" pitchFamily="18" charset="0"/>
                <a:cs typeface="Times New Roman" panose="02020603050405020304" pitchFamily="18" charset="0"/>
              </a:rPr>
              <a:t>rules were put in place;</a:t>
            </a:r>
          </a:p>
          <a:p>
            <a:pPr marL="914400" lvl="1" indent="-400050">
              <a:buFont typeface="Wingdings" panose="05000000000000000000" pitchFamily="2" charset="2"/>
              <a:buChar char="v"/>
            </a:pPr>
            <a:r>
              <a:rPr lang="en-AU" sz="2400" dirty="0" smtClean="0">
                <a:solidFill>
                  <a:srgbClr val="002060"/>
                </a:solidFill>
                <a:latin typeface="Times New Roman" panose="02020603050405020304" pitchFamily="18" charset="0"/>
                <a:cs typeface="Times New Roman" panose="02020603050405020304" pitchFamily="18" charset="0"/>
              </a:rPr>
              <a:t>Closure </a:t>
            </a:r>
            <a:r>
              <a:rPr lang="en-AU" sz="2400" dirty="0">
                <a:solidFill>
                  <a:srgbClr val="002060"/>
                </a:solidFill>
                <a:latin typeface="Times New Roman" panose="02020603050405020304" pitchFamily="18" charset="0"/>
                <a:cs typeface="Times New Roman" panose="02020603050405020304" pitchFamily="18" charset="0"/>
              </a:rPr>
              <a:t>of international borders and quarantine measures </a:t>
            </a:r>
            <a:r>
              <a:rPr lang="en-AU" sz="2400" dirty="0" smtClean="0">
                <a:solidFill>
                  <a:srgbClr val="002060"/>
                </a:solidFill>
                <a:latin typeface="Times New Roman" panose="02020603050405020304" pitchFamily="18" charset="0"/>
                <a:cs typeface="Times New Roman" panose="02020603050405020304" pitchFamily="18" charset="0"/>
              </a:rPr>
              <a:t>were established;</a:t>
            </a:r>
          </a:p>
          <a:p>
            <a:pPr marL="914400" lvl="1" indent="-400050">
              <a:buFont typeface="Wingdings" panose="05000000000000000000" pitchFamily="2" charset="2"/>
              <a:buChar char="v"/>
            </a:pPr>
            <a:r>
              <a:rPr lang="en-AU" sz="2400" dirty="0" smtClean="0">
                <a:solidFill>
                  <a:srgbClr val="002060"/>
                </a:solidFill>
                <a:latin typeface="Times New Roman" panose="02020603050405020304" pitchFamily="18" charset="0"/>
                <a:cs typeface="Times New Roman" panose="02020603050405020304" pitchFamily="18" charset="0"/>
              </a:rPr>
              <a:t>By April 2020 - PICs came under full grips of the restrictions.</a:t>
            </a:r>
          </a:p>
          <a:p>
            <a:pPr marL="461963" indent="-461963">
              <a:buFont typeface="Wingdings" panose="05000000000000000000" pitchFamily="2" charset="2"/>
              <a:buChar char="q"/>
            </a:pPr>
            <a:r>
              <a:rPr lang="en-US" sz="2400" dirty="0" smtClean="0">
                <a:solidFill>
                  <a:srgbClr val="002060"/>
                </a:solidFill>
                <a:latin typeface="Times New Roman" panose="02020603050405020304" pitchFamily="18" charset="0"/>
                <a:cs typeface="Times New Roman" panose="02020603050405020304" pitchFamily="18" charset="0"/>
              </a:rPr>
              <a:t>Countries relying heavily on Tourism were hit hard from the downturn;</a:t>
            </a:r>
          </a:p>
          <a:p>
            <a:pPr marL="461963" indent="-461963">
              <a:buFont typeface="Wingdings" panose="05000000000000000000" pitchFamily="2" charset="2"/>
              <a:buChar char="q"/>
            </a:pPr>
            <a:r>
              <a:rPr lang="en-US" sz="2400" dirty="0" smtClean="0">
                <a:solidFill>
                  <a:srgbClr val="002060"/>
                </a:solidFill>
                <a:latin typeface="Times New Roman" panose="02020603050405020304" pitchFamily="18" charset="0"/>
                <a:cs typeface="Times New Roman" panose="02020603050405020304" pitchFamily="18" charset="0"/>
              </a:rPr>
              <a:t>Tourism Related services were equally affected; </a:t>
            </a:r>
            <a:r>
              <a:rPr lang="en-AU" sz="2400" dirty="0" smtClean="0">
                <a:solidFill>
                  <a:srgbClr val="002060"/>
                </a:solidFill>
                <a:latin typeface="Times New Roman" panose="02020603050405020304" pitchFamily="18" charset="0"/>
                <a:cs typeface="Times New Roman" panose="02020603050405020304" pitchFamily="18" charset="0"/>
              </a:rPr>
              <a:t> </a:t>
            </a:r>
            <a:endParaRPr lang="en-AU" sz="2400" dirty="0">
              <a:solidFill>
                <a:srgbClr val="002060"/>
              </a:solidFill>
              <a:latin typeface="Times New Roman" panose="02020603050405020304" pitchFamily="18" charset="0"/>
              <a:cs typeface="Times New Roman" panose="02020603050405020304" pitchFamily="18" charset="0"/>
            </a:endParaRPr>
          </a:p>
          <a:p>
            <a:pPr marL="461963" indent="-461963">
              <a:buFont typeface="Wingdings" panose="05000000000000000000" pitchFamily="2" charset="2"/>
              <a:buChar char="q"/>
            </a:pPr>
            <a:r>
              <a:rPr lang="en-US" sz="2400" dirty="0" smtClean="0">
                <a:solidFill>
                  <a:srgbClr val="002060"/>
                </a:solidFill>
                <a:latin typeface="Times New Roman" panose="02020603050405020304" pitchFamily="18" charset="0"/>
                <a:cs typeface="Times New Roman" panose="02020603050405020304" pitchFamily="18" charset="0"/>
              </a:rPr>
              <a:t>PICs are now facing </a:t>
            </a:r>
            <a:r>
              <a:rPr lang="en-US" sz="2400" dirty="0">
                <a:solidFill>
                  <a:srgbClr val="002060"/>
                </a:solidFill>
                <a:latin typeface="Times New Roman" panose="02020603050405020304" pitchFamily="18" charset="0"/>
                <a:cs typeface="Times New Roman" panose="02020603050405020304" pitchFamily="18" charset="0"/>
              </a:rPr>
              <a:t>deep </a:t>
            </a:r>
            <a:r>
              <a:rPr lang="en-US" sz="2400" dirty="0" smtClean="0">
                <a:solidFill>
                  <a:srgbClr val="002060"/>
                </a:solidFill>
                <a:latin typeface="Times New Roman" panose="02020603050405020304" pitchFamily="18" charset="0"/>
                <a:cs typeface="Times New Roman" panose="02020603050405020304" pitchFamily="18" charset="0"/>
              </a:rPr>
              <a:t>economic contraction </a:t>
            </a:r>
            <a:r>
              <a:rPr lang="en-US" sz="2400" dirty="0">
                <a:solidFill>
                  <a:srgbClr val="002060"/>
                </a:solidFill>
                <a:latin typeface="Times New Roman" panose="02020603050405020304" pitchFamily="18" charset="0"/>
                <a:cs typeface="Times New Roman" panose="02020603050405020304" pitchFamily="18" charset="0"/>
              </a:rPr>
              <a:t>this year with </a:t>
            </a:r>
            <a:r>
              <a:rPr lang="en-US" sz="2400" dirty="0" smtClean="0">
                <a:solidFill>
                  <a:srgbClr val="002060"/>
                </a:solidFill>
                <a:latin typeface="Times New Roman" panose="02020603050405020304" pitchFamily="18" charset="0"/>
                <a:cs typeface="Times New Roman" panose="02020603050405020304" pitchFamily="18" charset="0"/>
              </a:rPr>
              <a:t>expected economic contract of more than -</a:t>
            </a:r>
            <a:r>
              <a:rPr lang="en-US" sz="2400" dirty="0">
                <a:solidFill>
                  <a:srgbClr val="002060"/>
                </a:solidFill>
                <a:latin typeface="Times New Roman" panose="02020603050405020304" pitchFamily="18" charset="0"/>
                <a:cs typeface="Times New Roman" panose="02020603050405020304" pitchFamily="18" charset="0"/>
              </a:rPr>
              <a:t>5.5% in the year 2020 (IMF, 2020</a:t>
            </a:r>
            <a:r>
              <a:rPr lang="en-US" sz="2400" dirty="0" smtClean="0">
                <a:solidFill>
                  <a:srgbClr val="002060"/>
                </a:solidFill>
                <a:latin typeface="Times New Roman" panose="02020603050405020304" pitchFamily="18" charset="0"/>
                <a:cs typeface="Times New Roman" panose="02020603050405020304" pitchFamily="18" charset="0"/>
              </a:rPr>
              <a:t>).</a:t>
            </a:r>
          </a:p>
          <a:p>
            <a:pPr marL="461963" indent="-461963">
              <a:buFont typeface="Wingdings" panose="05000000000000000000" pitchFamily="2" charset="2"/>
              <a:buChar char="q"/>
            </a:pPr>
            <a:r>
              <a:rPr lang="en-US" sz="2400" dirty="0" smtClean="0">
                <a:solidFill>
                  <a:srgbClr val="002060"/>
                </a:solidFill>
                <a:latin typeface="Times New Roman" panose="02020603050405020304" pitchFamily="18" charset="0"/>
                <a:cs typeface="Times New Roman" panose="02020603050405020304" pitchFamily="18" charset="0"/>
              </a:rPr>
              <a:t>Global Economy expected to decline by around 4.4% (As per October IMF est.) </a:t>
            </a:r>
            <a:endParaRPr lang="en-AU" sz="2400" dirty="0">
              <a:solidFill>
                <a:srgbClr val="002060"/>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AADD470-0502-4B2B-8211-5149CC88E3ED}" type="slidenum">
              <a:rPr lang="en-AU" smtClean="0"/>
              <a:t>3</a:t>
            </a:fld>
            <a:endParaRPr lang="en-AU"/>
          </a:p>
        </p:txBody>
      </p:sp>
    </p:spTree>
    <p:extLst>
      <p:ext uri="{BB962C8B-B14F-4D97-AF65-F5344CB8AC3E}">
        <p14:creationId xmlns:p14="http://schemas.microsoft.com/office/powerpoint/2010/main" val="33713616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34EA2-87CA-4587-B8AA-3F488B94ED77}"/>
              </a:ext>
            </a:extLst>
          </p:cNvPr>
          <p:cNvSpPr>
            <a:spLocks noGrp="1"/>
          </p:cNvSpPr>
          <p:nvPr>
            <p:ph type="title"/>
          </p:nvPr>
        </p:nvSpPr>
        <p:spPr>
          <a:xfrm>
            <a:off x="918971" y="297942"/>
            <a:ext cx="10264844" cy="1038489"/>
          </a:xfrm>
        </p:spPr>
        <p:txBody>
          <a:bodyPr>
            <a:normAutofit/>
          </a:bodyPr>
          <a:lstStyle/>
          <a:p>
            <a:pPr marL="914400" indent="-914400" algn="ctr"/>
            <a:r>
              <a:rPr lang="en-US" sz="3200" dirty="0">
                <a:solidFill>
                  <a:srgbClr val="002060"/>
                </a:solidFill>
                <a:latin typeface="Times New Roman" panose="02020603050405020304" pitchFamily="18" charset="0"/>
                <a:cs typeface="Times New Roman" panose="02020603050405020304" pitchFamily="18" charset="0"/>
              </a:rPr>
              <a:t>2.0	Background of COVID-19 in the Pacific Island Countries (PICs)</a:t>
            </a:r>
            <a:endParaRPr lang="en-AU" sz="3200" dirty="0">
              <a:solidFill>
                <a:srgbClr val="002060"/>
              </a:solidFill>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CE06BE5A-9EBA-4CAA-8238-9086636DC0A9}"/>
              </a:ext>
            </a:extLst>
          </p:cNvPr>
          <p:cNvSpPr>
            <a:spLocks noGrp="1"/>
          </p:cNvSpPr>
          <p:nvPr>
            <p:ph sz="half" idx="1"/>
          </p:nvPr>
        </p:nvSpPr>
        <p:spPr>
          <a:xfrm>
            <a:off x="160774" y="1964184"/>
            <a:ext cx="2411603" cy="1817241"/>
          </a:xfrm>
        </p:spPr>
        <p:txBody>
          <a:bodyPr>
            <a:normAutofit/>
          </a:bodyPr>
          <a:lstStyle/>
          <a:p>
            <a:r>
              <a:rPr lang="en-US" sz="2000" dirty="0">
                <a:solidFill>
                  <a:srgbClr val="002060"/>
                </a:solidFill>
                <a:latin typeface="Times New Roman" panose="02020603050405020304" pitchFamily="18" charset="0"/>
                <a:cs typeface="Times New Roman" panose="02020603050405020304" pitchFamily="18" charset="0"/>
              </a:rPr>
              <a:t>Average Real GDP of the PICs is expected to significantly fall from 2.2% in the year 2019 to -5.5% in the year 2020. </a:t>
            </a:r>
            <a:endParaRPr lang="en-AU" sz="2000" dirty="0">
              <a:solidFill>
                <a:srgbClr val="002060"/>
              </a:solidFill>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AADD470-0502-4B2B-8211-5149CC88E3ED}" type="slidenum">
              <a:rPr lang="en-AU" sz="1400" smtClean="0"/>
              <a:t>4</a:t>
            </a:fld>
            <a:endParaRPr lang="en-AU" sz="1400"/>
          </a:p>
        </p:txBody>
      </p:sp>
      <p:sp>
        <p:nvSpPr>
          <p:cNvPr id="6" name="Rectangle 2">
            <a:extLst>
              <a:ext uri="{FF2B5EF4-FFF2-40B4-BE49-F238E27FC236}">
                <a16:creationId xmlns:a16="http://schemas.microsoft.com/office/drawing/2014/main" id="{A4BB46D6-D6C5-4903-A060-20546B9FFD46}"/>
              </a:ext>
            </a:extLst>
          </p:cNvPr>
          <p:cNvSpPr>
            <a:spLocks noChangeArrowheads="1"/>
          </p:cNvSpPr>
          <p:nvPr/>
        </p:nvSpPr>
        <p:spPr bwMode="auto">
          <a:xfrm>
            <a:off x="3677698" y="1523649"/>
            <a:ext cx="58599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Figure 1: Real GDP Actual and Latest </a:t>
            </a:r>
            <a:r>
              <a:rPr kumimoji="0" lang="en-US" altLang="en-US" sz="2000" b="1" i="0" u="none" strike="noStrike" cap="none" normalizeH="0" baseline="0" dirty="0" smtClean="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Projects</a:t>
            </a:r>
            <a:endParaRPr kumimoji="0" lang="en-AU" altLang="en-US" sz="2000" b="0" i="0" u="none" strike="noStrike" cap="none" normalizeH="0" baseline="0" dirty="0">
              <a:ln>
                <a:noFill/>
              </a:ln>
              <a:solidFill>
                <a:srgbClr val="002060"/>
              </a:solidFill>
              <a:effectLst/>
            </a:endParaRPr>
          </a:p>
        </p:txBody>
      </p:sp>
      <p:graphicFrame>
        <p:nvGraphicFramePr>
          <p:cNvPr id="7" name="Chart 6">
            <a:extLst>
              <a:ext uri="{FF2B5EF4-FFF2-40B4-BE49-F238E27FC236}">
                <a16:creationId xmlns:a16="http://schemas.microsoft.com/office/drawing/2014/main" id="{CB88333F-066E-44B1-8946-12F0F8F5B4E8}"/>
              </a:ext>
            </a:extLst>
          </p:cNvPr>
          <p:cNvGraphicFramePr/>
          <p:nvPr>
            <p:extLst>
              <p:ext uri="{D42A27DB-BD31-4B8C-83A1-F6EECF244321}">
                <p14:modId xmlns:p14="http://schemas.microsoft.com/office/powerpoint/2010/main" val="2651061266"/>
              </p:ext>
            </p:extLst>
          </p:nvPr>
        </p:nvGraphicFramePr>
        <p:xfrm>
          <a:off x="2660645" y="1917643"/>
          <a:ext cx="8141333" cy="4426318"/>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3">
            <a:extLst>
              <a:ext uri="{FF2B5EF4-FFF2-40B4-BE49-F238E27FC236}">
                <a16:creationId xmlns:a16="http://schemas.microsoft.com/office/drawing/2014/main" id="{8DEF6466-7A1D-47CA-BDD9-B6299DD22F16}"/>
              </a:ext>
            </a:extLst>
          </p:cNvPr>
          <p:cNvSpPr>
            <a:spLocks noChangeArrowheads="1"/>
          </p:cNvSpPr>
          <p:nvPr/>
        </p:nvSpPr>
        <p:spPr bwMode="auto">
          <a:xfrm rot="10800000" flipV="1">
            <a:off x="2660645" y="6343961"/>
            <a:ext cx="533681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Source: IMF (2020)</a:t>
            </a:r>
            <a:endParaRPr kumimoji="0" lang="en-US" altLang="en-US" sz="2000" b="0" i="0" u="none" strike="noStrike" cap="none" normalizeH="0" baseline="0" dirty="0">
              <a:ln>
                <a:noFill/>
              </a:ln>
              <a:solidFill>
                <a:srgbClr val="002060"/>
              </a:solidFill>
              <a:effectLst/>
              <a:latin typeface="Arial" panose="020B0604020202020204" pitchFamily="34" charset="0"/>
            </a:endParaRPr>
          </a:p>
        </p:txBody>
      </p:sp>
    </p:spTree>
    <p:extLst>
      <p:ext uri="{BB962C8B-B14F-4D97-AF65-F5344CB8AC3E}">
        <p14:creationId xmlns:p14="http://schemas.microsoft.com/office/powerpoint/2010/main" val="24504313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D546B-6A6F-4811-9163-7A50F001B21D}"/>
              </a:ext>
            </a:extLst>
          </p:cNvPr>
          <p:cNvSpPr>
            <a:spLocks noGrp="1"/>
          </p:cNvSpPr>
          <p:nvPr>
            <p:ph type="title"/>
          </p:nvPr>
        </p:nvSpPr>
        <p:spPr>
          <a:xfrm>
            <a:off x="923644" y="263668"/>
            <a:ext cx="10903265" cy="1022803"/>
          </a:xfrm>
        </p:spPr>
        <p:txBody>
          <a:bodyPr>
            <a:normAutofit/>
          </a:bodyPr>
          <a:lstStyle/>
          <a:p>
            <a:pPr marL="633413" indent="-633413"/>
            <a:r>
              <a:rPr lang="en-US" sz="3200" b="1" cap="none" dirty="0" smtClean="0">
                <a:solidFill>
                  <a:srgbClr val="002060"/>
                </a:solidFill>
                <a:latin typeface="Times New Roman" panose="02020603050405020304" pitchFamily="18" charset="0"/>
                <a:cs typeface="Times New Roman" panose="02020603050405020304" pitchFamily="18" charset="0"/>
              </a:rPr>
              <a:t>3.0 Projected Economic Trends for Fiji, Samoa and the Solomon Islands</a:t>
            </a:r>
            <a:endParaRPr lang="en-AU" sz="3200" b="1" cap="none" dirty="0">
              <a:solidFill>
                <a:srgbClr val="002060"/>
              </a:solidFill>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AADD470-0502-4B2B-8211-5149CC88E3ED}" type="slidenum">
              <a:rPr lang="en-AU" smtClean="0"/>
              <a:t>5</a:t>
            </a:fld>
            <a:endParaRPr lang="en-AU"/>
          </a:p>
        </p:txBody>
      </p:sp>
      <p:graphicFrame>
        <p:nvGraphicFramePr>
          <p:cNvPr id="6" name="Table 5">
            <a:extLst>
              <a:ext uri="{FF2B5EF4-FFF2-40B4-BE49-F238E27FC236}">
                <a16:creationId xmlns:a16="http://schemas.microsoft.com/office/drawing/2014/main" id="{147C0BA4-23BB-4FA3-8AA4-F9D7C93A0FA7}"/>
              </a:ext>
            </a:extLst>
          </p:cNvPr>
          <p:cNvGraphicFramePr>
            <a:graphicFrameLocks noGrp="1"/>
          </p:cNvGraphicFramePr>
          <p:nvPr>
            <p:extLst>
              <p:ext uri="{D42A27DB-BD31-4B8C-83A1-F6EECF244321}">
                <p14:modId xmlns:p14="http://schemas.microsoft.com/office/powerpoint/2010/main" val="1466655410"/>
              </p:ext>
            </p:extLst>
          </p:nvPr>
        </p:nvGraphicFramePr>
        <p:xfrm>
          <a:off x="923644" y="1655842"/>
          <a:ext cx="9601200" cy="4667504"/>
        </p:xfrm>
        <a:graphic>
          <a:graphicData uri="http://schemas.openxmlformats.org/drawingml/2006/table">
            <a:tbl>
              <a:tblPr firstRow="1" firstCol="1" bandRow="1">
                <a:tableStyleId>{5C22544A-7EE6-4342-B048-85BDC9FD1C3A}</a:tableStyleId>
              </a:tblPr>
              <a:tblGrid>
                <a:gridCol w="4029356">
                  <a:extLst>
                    <a:ext uri="{9D8B030D-6E8A-4147-A177-3AD203B41FA5}">
                      <a16:colId xmlns:a16="http://schemas.microsoft.com/office/drawing/2014/main" val="2583375229"/>
                    </a:ext>
                  </a:extLst>
                </a:gridCol>
                <a:gridCol w="1716002">
                  <a:extLst>
                    <a:ext uri="{9D8B030D-6E8A-4147-A177-3AD203B41FA5}">
                      <a16:colId xmlns:a16="http://schemas.microsoft.com/office/drawing/2014/main" val="605511595"/>
                    </a:ext>
                  </a:extLst>
                </a:gridCol>
                <a:gridCol w="1927921">
                  <a:extLst>
                    <a:ext uri="{9D8B030D-6E8A-4147-A177-3AD203B41FA5}">
                      <a16:colId xmlns:a16="http://schemas.microsoft.com/office/drawing/2014/main" val="2443335684"/>
                    </a:ext>
                  </a:extLst>
                </a:gridCol>
                <a:gridCol w="1927921">
                  <a:extLst>
                    <a:ext uri="{9D8B030D-6E8A-4147-A177-3AD203B41FA5}">
                      <a16:colId xmlns:a16="http://schemas.microsoft.com/office/drawing/2014/main" val="1253732840"/>
                    </a:ext>
                  </a:extLst>
                </a:gridCol>
              </a:tblGrid>
              <a:tr h="190500">
                <a:tc>
                  <a:txBody>
                    <a:bodyPr/>
                    <a:lstStyle/>
                    <a:p>
                      <a:pP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Pacific Island Countries (PICs)</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2019 (%)</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a:solidFill>
                            <a:srgbClr val="002060"/>
                          </a:solidFill>
                          <a:effectLst/>
                          <a:latin typeface="Times New Roman" panose="02020603050405020304" pitchFamily="18" charset="0"/>
                          <a:cs typeface="Times New Roman" panose="02020603050405020304" pitchFamily="18" charset="0"/>
                        </a:rPr>
                        <a:t>2020 (%)</a:t>
                      </a:r>
                      <a:endParaRPr lang="en-AU" sz="2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a:solidFill>
                            <a:srgbClr val="002060"/>
                          </a:solidFill>
                          <a:effectLst/>
                          <a:latin typeface="Times New Roman" panose="02020603050405020304" pitchFamily="18" charset="0"/>
                          <a:cs typeface="Times New Roman" panose="02020603050405020304" pitchFamily="18" charset="0"/>
                        </a:rPr>
                        <a:t>2021 (%)</a:t>
                      </a:r>
                      <a:endParaRPr lang="en-AU" sz="2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01543834"/>
                  </a:ext>
                </a:extLst>
              </a:tr>
              <a:tr h="190500">
                <a:tc>
                  <a:txBody>
                    <a:bodyPr/>
                    <a:lstStyle/>
                    <a:p>
                      <a:pPr algn="l">
                        <a:lnSpc>
                          <a:spcPct val="107000"/>
                        </a:lnSpc>
                        <a:spcAft>
                          <a:spcPts val="800"/>
                        </a:spcAft>
                      </a:pPr>
                      <a:r>
                        <a:rPr lang="en-US" sz="2000" dirty="0" smtClean="0">
                          <a:solidFill>
                            <a:srgbClr val="002060"/>
                          </a:solidFill>
                          <a:effectLst/>
                          <a:latin typeface="Times New Roman" panose="02020603050405020304" pitchFamily="18" charset="0"/>
                          <a:cs typeface="Times New Roman" panose="02020603050405020304" pitchFamily="18" charset="0"/>
                        </a:rPr>
                        <a:t>Fiji (Highly Dependent on Tourism)</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dirty="0">
                          <a:solidFill>
                            <a:srgbClr val="FF0000"/>
                          </a:solidFill>
                          <a:effectLst/>
                          <a:latin typeface="Times New Roman" panose="02020603050405020304" pitchFamily="18" charset="0"/>
                          <a:cs typeface="Times New Roman" panose="02020603050405020304" pitchFamily="18" charset="0"/>
                        </a:rPr>
                        <a:t>-1.3</a:t>
                      </a:r>
                      <a:endParaRPr lang="en-AU"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dirty="0" smtClean="0">
                          <a:solidFill>
                            <a:srgbClr val="FF0000"/>
                          </a:solidFill>
                          <a:effectLst/>
                          <a:latin typeface="Times New Roman" panose="02020603050405020304" pitchFamily="18" charset="0"/>
                          <a:cs typeface="Times New Roman" panose="02020603050405020304" pitchFamily="18" charset="0"/>
                        </a:rPr>
                        <a:t>-19.5 (RBF)</a:t>
                      </a:r>
                      <a:endParaRPr lang="en-AU" sz="2000" dirty="0" smtClean="0">
                        <a:solidFill>
                          <a:srgbClr val="FF0000"/>
                        </a:solidFill>
                        <a:effectLst/>
                        <a:latin typeface="Times New Roman" panose="02020603050405020304" pitchFamily="18" charset="0"/>
                        <a:cs typeface="Times New Roman" panose="02020603050405020304" pitchFamily="18" charset="0"/>
                      </a:endParaRPr>
                    </a:p>
                    <a:p>
                      <a:pPr algn="ctr">
                        <a:lnSpc>
                          <a:spcPct val="107000"/>
                        </a:lnSpc>
                        <a:spcAft>
                          <a:spcPts val="800"/>
                        </a:spcAft>
                      </a:pPr>
                      <a:r>
                        <a:rPr lang="en-AU" sz="20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21%</a:t>
                      </a:r>
                      <a:r>
                        <a:rPr lang="en-AU" sz="2000" baseline="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(IMF)</a:t>
                      </a:r>
                      <a:endParaRPr lang="en-AU"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dirty="0">
                          <a:solidFill>
                            <a:srgbClr val="FF0000"/>
                          </a:solidFill>
                          <a:effectLst/>
                          <a:latin typeface="Times New Roman" panose="02020603050405020304" pitchFamily="18" charset="0"/>
                          <a:cs typeface="Times New Roman" panose="02020603050405020304" pitchFamily="18" charset="0"/>
                        </a:rPr>
                        <a:t>11.5</a:t>
                      </a:r>
                      <a:endParaRPr lang="en-AU"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30093958"/>
                  </a:ext>
                </a:extLst>
              </a:tr>
              <a:tr h="190500">
                <a:tc>
                  <a:txBody>
                    <a:bodyPr/>
                    <a:lstStyle/>
                    <a:p>
                      <a:pP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Palau</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a:solidFill>
                            <a:srgbClr val="002060"/>
                          </a:solidFill>
                          <a:effectLst/>
                          <a:latin typeface="Times New Roman" panose="02020603050405020304" pitchFamily="18" charset="0"/>
                          <a:cs typeface="Times New Roman" panose="02020603050405020304" pitchFamily="18" charset="0"/>
                        </a:rPr>
                        <a:t>-1.8</a:t>
                      </a:r>
                      <a:endParaRPr lang="en-AU" sz="2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-11.4</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-7.4</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92860866"/>
                  </a:ext>
                </a:extLst>
              </a:tr>
              <a:tr h="190500">
                <a:tc>
                  <a:txBody>
                    <a:bodyPr/>
                    <a:lstStyle/>
                    <a:p>
                      <a:pP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Vanuatu</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3.3</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a:solidFill>
                            <a:srgbClr val="002060"/>
                          </a:solidFill>
                          <a:effectLst/>
                          <a:latin typeface="Times New Roman" panose="02020603050405020304" pitchFamily="18" charset="0"/>
                          <a:cs typeface="Times New Roman" panose="02020603050405020304" pitchFamily="18" charset="0"/>
                        </a:rPr>
                        <a:t>-8.3</a:t>
                      </a:r>
                      <a:endParaRPr lang="en-AU" sz="2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4.3</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185165562"/>
                  </a:ext>
                </a:extLst>
              </a:tr>
              <a:tr h="190500">
                <a:tc>
                  <a:txBody>
                    <a:bodyPr/>
                    <a:lstStyle/>
                    <a:p>
                      <a:pP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Samoa</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FF0000"/>
                          </a:solidFill>
                          <a:effectLst/>
                          <a:latin typeface="Times New Roman" panose="02020603050405020304" pitchFamily="18" charset="0"/>
                          <a:cs typeface="Times New Roman" panose="02020603050405020304" pitchFamily="18" charset="0"/>
                        </a:rPr>
                        <a:t>3.5</a:t>
                      </a:r>
                      <a:endParaRPr lang="en-AU"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FF0000"/>
                          </a:solidFill>
                          <a:effectLst/>
                          <a:latin typeface="Times New Roman" panose="02020603050405020304" pitchFamily="18" charset="0"/>
                          <a:cs typeface="Times New Roman" panose="02020603050405020304" pitchFamily="18" charset="0"/>
                        </a:rPr>
                        <a:t>-5</a:t>
                      </a:r>
                      <a:endParaRPr lang="en-AU"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FF0000"/>
                          </a:solidFill>
                          <a:effectLst/>
                          <a:latin typeface="Times New Roman" panose="02020603050405020304" pitchFamily="18" charset="0"/>
                          <a:cs typeface="Times New Roman" panose="02020603050405020304" pitchFamily="18" charset="0"/>
                        </a:rPr>
                        <a:t>-1.5</a:t>
                      </a:r>
                      <a:endParaRPr lang="en-AU"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170013937"/>
                  </a:ext>
                </a:extLst>
              </a:tr>
              <a:tr h="190500">
                <a:tc>
                  <a:txBody>
                    <a:bodyPr/>
                    <a:lstStyle/>
                    <a:p>
                      <a:pP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Solomon Islands</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FF0000"/>
                          </a:solidFill>
                          <a:effectLst/>
                          <a:latin typeface="Times New Roman" panose="02020603050405020304" pitchFamily="18" charset="0"/>
                          <a:cs typeface="Times New Roman" panose="02020603050405020304" pitchFamily="18" charset="0"/>
                        </a:rPr>
                        <a:t>1.2</a:t>
                      </a:r>
                      <a:endParaRPr lang="en-AU"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FF0000"/>
                          </a:solidFill>
                          <a:effectLst/>
                          <a:latin typeface="Times New Roman" panose="02020603050405020304" pitchFamily="18" charset="0"/>
                          <a:cs typeface="Times New Roman" panose="02020603050405020304" pitchFamily="18" charset="0"/>
                        </a:rPr>
                        <a:t>-5</a:t>
                      </a:r>
                      <a:endParaRPr lang="en-AU"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FF0000"/>
                          </a:solidFill>
                          <a:effectLst/>
                          <a:latin typeface="Times New Roman" panose="02020603050405020304" pitchFamily="18" charset="0"/>
                          <a:cs typeface="Times New Roman" panose="02020603050405020304" pitchFamily="18" charset="0"/>
                        </a:rPr>
                        <a:t>4.5</a:t>
                      </a:r>
                      <a:endParaRPr lang="en-AU"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019961473"/>
                  </a:ext>
                </a:extLst>
              </a:tr>
              <a:tr h="190500">
                <a:tc>
                  <a:txBody>
                    <a:bodyPr/>
                    <a:lstStyle/>
                    <a:p>
                      <a:pP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Marshall Islands</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a:solidFill>
                            <a:srgbClr val="002060"/>
                          </a:solidFill>
                          <a:effectLst/>
                          <a:latin typeface="Times New Roman" panose="02020603050405020304" pitchFamily="18" charset="0"/>
                          <a:cs typeface="Times New Roman" panose="02020603050405020304" pitchFamily="18" charset="0"/>
                        </a:rPr>
                        <a:t>5.3</a:t>
                      </a:r>
                      <a:endParaRPr lang="en-AU" sz="2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a:solidFill>
                            <a:srgbClr val="002060"/>
                          </a:solidFill>
                          <a:effectLst/>
                          <a:latin typeface="Times New Roman" panose="02020603050405020304" pitchFamily="18" charset="0"/>
                          <a:cs typeface="Times New Roman" panose="02020603050405020304" pitchFamily="18" charset="0"/>
                        </a:rPr>
                        <a:t>-4.5</a:t>
                      </a:r>
                      <a:endParaRPr lang="en-AU" sz="2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-0.9</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777480469"/>
                  </a:ext>
                </a:extLst>
              </a:tr>
              <a:tr h="190500">
                <a:tc>
                  <a:txBody>
                    <a:bodyPr/>
                    <a:lstStyle/>
                    <a:p>
                      <a:pP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Micronesia</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a:solidFill>
                            <a:srgbClr val="002060"/>
                          </a:solidFill>
                          <a:effectLst/>
                          <a:latin typeface="Times New Roman" panose="02020603050405020304" pitchFamily="18" charset="0"/>
                          <a:cs typeface="Times New Roman" panose="02020603050405020304" pitchFamily="18" charset="0"/>
                        </a:rPr>
                        <a:t>1.2</a:t>
                      </a:r>
                      <a:endParaRPr lang="en-AU" sz="2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-3.8</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1.2</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59604269"/>
                  </a:ext>
                </a:extLst>
              </a:tr>
              <a:tr h="190500">
                <a:tc>
                  <a:txBody>
                    <a:bodyPr/>
                    <a:lstStyle/>
                    <a:p>
                      <a:pP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Papua New Guinea</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a:solidFill>
                            <a:srgbClr val="002060"/>
                          </a:solidFill>
                          <a:effectLst/>
                          <a:latin typeface="Times New Roman" panose="02020603050405020304" pitchFamily="18" charset="0"/>
                          <a:cs typeface="Times New Roman" panose="02020603050405020304" pitchFamily="18" charset="0"/>
                        </a:rPr>
                        <a:t>4.9</a:t>
                      </a:r>
                      <a:endParaRPr lang="en-AU" sz="2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a:solidFill>
                            <a:srgbClr val="002060"/>
                          </a:solidFill>
                          <a:effectLst/>
                          <a:latin typeface="Times New Roman" panose="02020603050405020304" pitchFamily="18" charset="0"/>
                          <a:cs typeface="Times New Roman" panose="02020603050405020304" pitchFamily="18" charset="0"/>
                        </a:rPr>
                        <a:t>-3.3</a:t>
                      </a:r>
                      <a:endParaRPr lang="en-AU" sz="2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1.2</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529545236"/>
                  </a:ext>
                </a:extLst>
              </a:tr>
              <a:tr h="190500">
                <a:tc>
                  <a:txBody>
                    <a:bodyPr/>
                    <a:lstStyle/>
                    <a:p>
                      <a:pP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Tonga</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a:solidFill>
                            <a:srgbClr val="002060"/>
                          </a:solidFill>
                          <a:effectLst/>
                          <a:latin typeface="Times New Roman" panose="02020603050405020304" pitchFamily="18" charset="0"/>
                          <a:cs typeface="Times New Roman" panose="02020603050405020304" pitchFamily="18" charset="0"/>
                        </a:rPr>
                        <a:t>0.7</a:t>
                      </a:r>
                      <a:endParaRPr lang="en-AU" sz="2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a:solidFill>
                            <a:srgbClr val="002060"/>
                          </a:solidFill>
                          <a:effectLst/>
                          <a:latin typeface="Times New Roman" panose="02020603050405020304" pitchFamily="18" charset="0"/>
                          <a:cs typeface="Times New Roman" panose="02020603050405020304" pitchFamily="18" charset="0"/>
                        </a:rPr>
                        <a:t>-2.5</a:t>
                      </a:r>
                      <a:endParaRPr lang="en-AU" sz="2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-3.5</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09901723"/>
                  </a:ext>
                </a:extLst>
              </a:tr>
              <a:tr h="190500">
                <a:tc>
                  <a:txBody>
                    <a:bodyPr/>
                    <a:lstStyle/>
                    <a:p>
                      <a:pP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Kiribati</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a:solidFill>
                            <a:srgbClr val="002060"/>
                          </a:solidFill>
                          <a:effectLst/>
                          <a:latin typeface="Times New Roman" panose="02020603050405020304" pitchFamily="18" charset="0"/>
                          <a:cs typeface="Times New Roman" panose="02020603050405020304" pitchFamily="18" charset="0"/>
                        </a:rPr>
                        <a:t>2.3</a:t>
                      </a:r>
                      <a:endParaRPr lang="en-AU" sz="2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a:solidFill>
                            <a:srgbClr val="002060"/>
                          </a:solidFill>
                          <a:effectLst/>
                          <a:latin typeface="Times New Roman" panose="02020603050405020304" pitchFamily="18" charset="0"/>
                          <a:cs typeface="Times New Roman" panose="02020603050405020304" pitchFamily="18" charset="0"/>
                        </a:rPr>
                        <a:t>-1.1</a:t>
                      </a:r>
                      <a:endParaRPr lang="en-AU" sz="2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3</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441318391"/>
                  </a:ext>
                </a:extLst>
              </a:tr>
              <a:tr h="190500">
                <a:tc>
                  <a:txBody>
                    <a:bodyPr/>
                    <a:lstStyle/>
                    <a:p>
                      <a:pP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Tuvalu</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a:solidFill>
                            <a:srgbClr val="002060"/>
                          </a:solidFill>
                          <a:effectLst/>
                          <a:latin typeface="Times New Roman" panose="02020603050405020304" pitchFamily="18" charset="0"/>
                          <a:cs typeface="Times New Roman" panose="02020603050405020304" pitchFamily="18" charset="0"/>
                        </a:rPr>
                        <a:t>6</a:t>
                      </a:r>
                      <a:endParaRPr lang="en-AU" sz="2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a:solidFill>
                            <a:srgbClr val="002060"/>
                          </a:solidFill>
                          <a:effectLst/>
                          <a:latin typeface="Times New Roman" panose="02020603050405020304" pitchFamily="18" charset="0"/>
                          <a:cs typeface="Times New Roman" panose="02020603050405020304" pitchFamily="18" charset="0"/>
                        </a:rPr>
                        <a:t>-0.5</a:t>
                      </a:r>
                      <a:endParaRPr lang="en-AU" sz="2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3</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32450977"/>
                  </a:ext>
                </a:extLst>
              </a:tr>
              <a:tr h="190500">
                <a:tc>
                  <a:txBody>
                    <a:bodyPr/>
                    <a:lstStyle/>
                    <a:p>
                      <a:pP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Nauru</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1</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0.7</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dirty="0">
                          <a:solidFill>
                            <a:srgbClr val="002060"/>
                          </a:solidFill>
                          <a:effectLst/>
                          <a:latin typeface="Times New Roman" panose="02020603050405020304" pitchFamily="18" charset="0"/>
                          <a:cs typeface="Times New Roman" panose="02020603050405020304" pitchFamily="18" charset="0"/>
                        </a:rPr>
                        <a:t>1.3</a:t>
                      </a:r>
                      <a:endParaRPr lang="en-AU" sz="2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789243755"/>
                  </a:ext>
                </a:extLst>
              </a:tr>
            </a:tbl>
          </a:graphicData>
        </a:graphic>
      </p:graphicFrame>
      <p:sp>
        <p:nvSpPr>
          <p:cNvPr id="7" name="Rectangle 1">
            <a:extLst>
              <a:ext uri="{FF2B5EF4-FFF2-40B4-BE49-F238E27FC236}">
                <a16:creationId xmlns:a16="http://schemas.microsoft.com/office/drawing/2014/main" id="{3EEA3C4D-E6E5-4060-AA0F-C79094C9DC2E}"/>
              </a:ext>
            </a:extLst>
          </p:cNvPr>
          <p:cNvSpPr>
            <a:spLocks noChangeArrowheads="1"/>
          </p:cNvSpPr>
          <p:nvPr/>
        </p:nvSpPr>
        <p:spPr bwMode="auto">
          <a:xfrm>
            <a:off x="1117769" y="1214699"/>
            <a:ext cx="647197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Table 1: Actual and Projections of Real GDP</a:t>
            </a:r>
            <a:endParaRPr kumimoji="0" lang="en-AU" altLang="en-US" sz="2400" b="0" i="0" u="none" strike="noStrike" cap="none" normalizeH="0" baseline="0" dirty="0">
              <a:ln>
                <a:noFill/>
              </a:ln>
              <a:solidFill>
                <a:srgbClr val="002060"/>
              </a:solidFill>
              <a:effectLst/>
            </a:endParaRPr>
          </a:p>
        </p:txBody>
      </p:sp>
      <p:sp>
        <p:nvSpPr>
          <p:cNvPr id="9" name="TextBox 8">
            <a:extLst>
              <a:ext uri="{FF2B5EF4-FFF2-40B4-BE49-F238E27FC236}">
                <a16:creationId xmlns:a16="http://schemas.microsoft.com/office/drawing/2014/main" id="{09F3C104-95F1-46DC-80B1-D3F340C68A6B}"/>
              </a:ext>
            </a:extLst>
          </p:cNvPr>
          <p:cNvSpPr txBox="1"/>
          <p:nvPr/>
        </p:nvSpPr>
        <p:spPr>
          <a:xfrm>
            <a:off x="1295400" y="6266828"/>
            <a:ext cx="6116714" cy="461665"/>
          </a:xfrm>
          <a:prstGeom prst="rect">
            <a:avLst/>
          </a:prstGeom>
          <a:noFill/>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Source: </a:t>
            </a:r>
            <a:r>
              <a:rPr kumimoji="0" lang="en-US" altLang="en-US" sz="2400" b="0" i="0" u="none" strike="noStrike" cap="none" normalizeH="0" baseline="0" dirty="0" smtClean="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RBF (2020)</a:t>
            </a:r>
            <a:r>
              <a:rPr lang="en-US" altLang="en-US" sz="2400"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US" sz="2400" b="0" i="0" u="none" strike="noStrike" cap="none" normalizeH="0" baseline="0" dirty="0" smtClean="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IMF </a:t>
            </a:r>
            <a:r>
              <a:rPr kumimoji="0" lang="en-US" altLang="en-US" sz="2400" b="0"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(2020)</a:t>
            </a:r>
            <a:endParaRPr kumimoji="0" lang="en-US" altLang="en-US" sz="2400" b="0" i="0" u="none" strike="noStrike" cap="none" normalizeH="0" baseline="0" dirty="0">
              <a:ln>
                <a:noFill/>
              </a:ln>
              <a:solidFill>
                <a:srgbClr val="002060"/>
              </a:solidFill>
              <a:effectLst/>
              <a:latin typeface="Arial" panose="020B0604020202020204" pitchFamily="34" charset="0"/>
            </a:endParaRPr>
          </a:p>
        </p:txBody>
      </p:sp>
    </p:spTree>
    <p:extLst>
      <p:ext uri="{BB962C8B-B14F-4D97-AF65-F5344CB8AC3E}">
        <p14:creationId xmlns:p14="http://schemas.microsoft.com/office/powerpoint/2010/main" val="3053222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E9744-C7F9-41A4-8E61-350E2DDC43EE}"/>
              </a:ext>
            </a:extLst>
          </p:cNvPr>
          <p:cNvSpPr>
            <a:spLocks noGrp="1"/>
          </p:cNvSpPr>
          <p:nvPr>
            <p:ph type="title"/>
          </p:nvPr>
        </p:nvSpPr>
        <p:spPr>
          <a:xfrm>
            <a:off x="1125091" y="336615"/>
            <a:ext cx="10199075" cy="748608"/>
          </a:xfrm>
        </p:spPr>
        <p:txBody>
          <a:bodyPr>
            <a:normAutofit/>
          </a:bodyPr>
          <a:lstStyle/>
          <a:p>
            <a:pPr marL="682625" indent="-682625">
              <a:lnSpc>
                <a:spcPct val="100000"/>
              </a:lnSpc>
            </a:pPr>
            <a:r>
              <a:rPr lang="en-US" sz="3600" cap="none"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3.0 Current Account Balance (% Of GDP)</a:t>
            </a:r>
            <a:endParaRPr lang="en-AU" sz="3600" cap="none" dirty="0">
              <a:solidFill>
                <a:srgbClr val="002060"/>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AADD470-0502-4B2B-8211-5149CC88E3ED}" type="slidenum">
              <a:rPr lang="en-AU" smtClean="0"/>
              <a:t>6</a:t>
            </a:fld>
            <a:endParaRPr lang="en-AU"/>
          </a:p>
        </p:txBody>
      </p:sp>
      <p:graphicFrame>
        <p:nvGraphicFramePr>
          <p:cNvPr id="3" name="Table 2">
            <a:extLst>
              <a:ext uri="{FF2B5EF4-FFF2-40B4-BE49-F238E27FC236}">
                <a16:creationId xmlns:a16="http://schemas.microsoft.com/office/drawing/2014/main" id="{68295634-07F4-4CF4-81AC-C6739D883747}"/>
              </a:ext>
            </a:extLst>
          </p:cNvPr>
          <p:cNvGraphicFramePr>
            <a:graphicFrameLocks noGrp="1"/>
          </p:cNvGraphicFramePr>
          <p:nvPr>
            <p:extLst>
              <p:ext uri="{D42A27DB-BD31-4B8C-83A1-F6EECF244321}">
                <p14:modId xmlns:p14="http://schemas.microsoft.com/office/powerpoint/2010/main" val="4141575467"/>
              </p:ext>
            </p:extLst>
          </p:nvPr>
        </p:nvGraphicFramePr>
        <p:xfrm>
          <a:off x="1367161" y="2450060"/>
          <a:ext cx="8761576" cy="2779915"/>
        </p:xfrm>
        <a:graphic>
          <a:graphicData uri="http://schemas.openxmlformats.org/drawingml/2006/table">
            <a:tbl>
              <a:tblPr firstRow="1" firstCol="1" bandRow="1">
                <a:tableStyleId>{5C22544A-7EE6-4342-B048-85BDC9FD1C3A}</a:tableStyleId>
              </a:tblPr>
              <a:tblGrid>
                <a:gridCol w="2190394">
                  <a:extLst>
                    <a:ext uri="{9D8B030D-6E8A-4147-A177-3AD203B41FA5}">
                      <a16:colId xmlns:a16="http://schemas.microsoft.com/office/drawing/2014/main" val="1566149505"/>
                    </a:ext>
                  </a:extLst>
                </a:gridCol>
                <a:gridCol w="2190394">
                  <a:extLst>
                    <a:ext uri="{9D8B030D-6E8A-4147-A177-3AD203B41FA5}">
                      <a16:colId xmlns:a16="http://schemas.microsoft.com/office/drawing/2014/main" val="3634074418"/>
                    </a:ext>
                  </a:extLst>
                </a:gridCol>
                <a:gridCol w="2190394">
                  <a:extLst>
                    <a:ext uri="{9D8B030D-6E8A-4147-A177-3AD203B41FA5}">
                      <a16:colId xmlns:a16="http://schemas.microsoft.com/office/drawing/2014/main" val="2127973503"/>
                    </a:ext>
                  </a:extLst>
                </a:gridCol>
                <a:gridCol w="2190394">
                  <a:extLst>
                    <a:ext uri="{9D8B030D-6E8A-4147-A177-3AD203B41FA5}">
                      <a16:colId xmlns:a16="http://schemas.microsoft.com/office/drawing/2014/main" val="4124988061"/>
                    </a:ext>
                  </a:extLst>
                </a:gridCol>
              </a:tblGrid>
              <a:tr h="411581">
                <a:tc rowSpan="2">
                  <a:txBody>
                    <a:bodyPr/>
                    <a:lstStyle/>
                    <a:p>
                      <a:pPr>
                        <a:lnSpc>
                          <a:spcPct val="107000"/>
                        </a:lnSpc>
                        <a:spcAft>
                          <a:spcPts val="800"/>
                        </a:spcAft>
                      </a:pPr>
                      <a:r>
                        <a:rPr lang="en-US" sz="2400" dirty="0">
                          <a:solidFill>
                            <a:srgbClr val="002060"/>
                          </a:solidFill>
                          <a:effectLst/>
                          <a:latin typeface="Times New Roman" panose="02020603050405020304" pitchFamily="18" charset="0"/>
                          <a:cs typeface="Times New Roman" panose="02020603050405020304" pitchFamily="18" charset="0"/>
                        </a:rPr>
                        <a:t>Pacific Island Countries (PICs)</a:t>
                      </a:r>
                      <a:endParaRPr lang="en-AU"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gridSpan="3">
                  <a:txBody>
                    <a:bodyPr/>
                    <a:lstStyle/>
                    <a:p>
                      <a:pPr algn="ctr">
                        <a:lnSpc>
                          <a:spcPct val="107000"/>
                        </a:lnSpc>
                        <a:spcAft>
                          <a:spcPts val="800"/>
                        </a:spcAft>
                      </a:pPr>
                      <a:r>
                        <a:rPr lang="en-US" sz="2400" dirty="0">
                          <a:solidFill>
                            <a:srgbClr val="002060"/>
                          </a:solidFill>
                          <a:effectLst/>
                          <a:latin typeface="Times New Roman" panose="02020603050405020304" pitchFamily="18" charset="0"/>
                          <a:cs typeface="Times New Roman" panose="02020603050405020304" pitchFamily="18" charset="0"/>
                        </a:rPr>
                        <a:t>Year</a:t>
                      </a:r>
                      <a:endParaRPr lang="en-AU"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2900270846"/>
                  </a:ext>
                </a:extLst>
              </a:tr>
              <a:tr h="431228">
                <a:tc vMerge="1">
                  <a:txBody>
                    <a:bodyPr/>
                    <a:lstStyle/>
                    <a:p>
                      <a:endParaRPr lang="en-AU"/>
                    </a:p>
                  </a:txBody>
                  <a:tcPr/>
                </a:tc>
                <a:tc>
                  <a:txBody>
                    <a:bodyPr/>
                    <a:lstStyle/>
                    <a:p>
                      <a:pPr algn="ctr">
                        <a:lnSpc>
                          <a:spcPct val="107000"/>
                        </a:lnSpc>
                        <a:spcAft>
                          <a:spcPts val="800"/>
                        </a:spcAft>
                      </a:pPr>
                      <a:r>
                        <a:rPr lang="en-US" sz="2400" dirty="0">
                          <a:solidFill>
                            <a:srgbClr val="002060"/>
                          </a:solidFill>
                          <a:effectLst/>
                          <a:latin typeface="Times New Roman" panose="02020603050405020304" pitchFamily="18" charset="0"/>
                          <a:cs typeface="Times New Roman" panose="02020603050405020304" pitchFamily="18" charset="0"/>
                        </a:rPr>
                        <a:t>2019</a:t>
                      </a:r>
                      <a:endParaRPr lang="en-AU"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dirty="0">
                          <a:solidFill>
                            <a:srgbClr val="002060"/>
                          </a:solidFill>
                          <a:effectLst/>
                          <a:latin typeface="Times New Roman" panose="02020603050405020304" pitchFamily="18" charset="0"/>
                          <a:cs typeface="Times New Roman" panose="02020603050405020304" pitchFamily="18" charset="0"/>
                        </a:rPr>
                        <a:t>2020</a:t>
                      </a:r>
                      <a:endParaRPr lang="en-AU"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dirty="0">
                          <a:solidFill>
                            <a:srgbClr val="002060"/>
                          </a:solidFill>
                          <a:effectLst/>
                          <a:latin typeface="Times New Roman" panose="02020603050405020304" pitchFamily="18" charset="0"/>
                          <a:cs typeface="Times New Roman" panose="02020603050405020304" pitchFamily="18" charset="0"/>
                        </a:rPr>
                        <a:t>2021</a:t>
                      </a:r>
                      <a:endParaRPr lang="en-AU"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69643884"/>
                  </a:ext>
                </a:extLst>
              </a:tr>
              <a:tr h="411581">
                <a:tc>
                  <a:txBody>
                    <a:bodyPr/>
                    <a:lstStyle/>
                    <a:p>
                      <a:pPr algn="just">
                        <a:lnSpc>
                          <a:spcPct val="107000"/>
                        </a:lnSpc>
                        <a:spcAft>
                          <a:spcPts val="800"/>
                        </a:spcAft>
                      </a:pPr>
                      <a:r>
                        <a:rPr lang="en-US" sz="2400" dirty="0">
                          <a:solidFill>
                            <a:srgbClr val="002060"/>
                          </a:solidFill>
                          <a:effectLst/>
                          <a:latin typeface="Times New Roman" panose="02020603050405020304" pitchFamily="18" charset="0"/>
                          <a:cs typeface="Times New Roman" panose="02020603050405020304" pitchFamily="18" charset="0"/>
                        </a:rPr>
                        <a:t>Fiji</a:t>
                      </a:r>
                      <a:endParaRPr lang="en-AU"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dirty="0">
                          <a:solidFill>
                            <a:srgbClr val="002060"/>
                          </a:solidFill>
                          <a:effectLst/>
                          <a:latin typeface="Times New Roman" panose="02020603050405020304" pitchFamily="18" charset="0"/>
                          <a:cs typeface="Times New Roman" panose="02020603050405020304" pitchFamily="18" charset="0"/>
                        </a:rPr>
                        <a:t>-12.9</a:t>
                      </a:r>
                      <a:endParaRPr lang="en-AU"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dirty="0">
                          <a:solidFill>
                            <a:srgbClr val="002060"/>
                          </a:solidFill>
                          <a:effectLst/>
                          <a:latin typeface="Times New Roman" panose="02020603050405020304" pitchFamily="18" charset="0"/>
                          <a:cs typeface="Times New Roman" panose="02020603050405020304" pitchFamily="18" charset="0"/>
                        </a:rPr>
                        <a:t>-15.3</a:t>
                      </a:r>
                      <a:endParaRPr lang="en-AU"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dirty="0">
                          <a:solidFill>
                            <a:srgbClr val="002060"/>
                          </a:solidFill>
                          <a:effectLst/>
                          <a:latin typeface="Times New Roman" panose="02020603050405020304" pitchFamily="18" charset="0"/>
                          <a:cs typeface="Times New Roman" panose="02020603050405020304" pitchFamily="18" charset="0"/>
                        </a:rPr>
                        <a:t>-12.1</a:t>
                      </a:r>
                      <a:endParaRPr lang="en-AU"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99090578"/>
                  </a:ext>
                </a:extLst>
              </a:tr>
              <a:tr h="411581">
                <a:tc>
                  <a:txBody>
                    <a:bodyPr/>
                    <a:lstStyle/>
                    <a:p>
                      <a:pPr algn="just">
                        <a:lnSpc>
                          <a:spcPct val="107000"/>
                        </a:lnSpc>
                        <a:spcAft>
                          <a:spcPts val="800"/>
                        </a:spcAft>
                      </a:pPr>
                      <a:r>
                        <a:rPr lang="en-US" sz="2400" dirty="0">
                          <a:solidFill>
                            <a:srgbClr val="002060"/>
                          </a:solidFill>
                          <a:effectLst/>
                          <a:latin typeface="Times New Roman" panose="02020603050405020304" pitchFamily="18" charset="0"/>
                          <a:cs typeface="Times New Roman" panose="02020603050405020304" pitchFamily="18" charset="0"/>
                        </a:rPr>
                        <a:t>Samoa</a:t>
                      </a:r>
                      <a:endParaRPr lang="en-AU"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a:solidFill>
                            <a:srgbClr val="002060"/>
                          </a:solidFill>
                          <a:effectLst/>
                          <a:latin typeface="Times New Roman" panose="02020603050405020304" pitchFamily="18" charset="0"/>
                          <a:cs typeface="Times New Roman" panose="02020603050405020304" pitchFamily="18" charset="0"/>
                        </a:rPr>
                        <a:t>2.3</a:t>
                      </a:r>
                      <a:endParaRPr lang="en-AU" sz="24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dirty="0">
                          <a:solidFill>
                            <a:srgbClr val="002060"/>
                          </a:solidFill>
                          <a:effectLst/>
                          <a:latin typeface="Times New Roman" panose="02020603050405020304" pitchFamily="18" charset="0"/>
                          <a:cs typeface="Times New Roman" panose="02020603050405020304" pitchFamily="18" charset="0"/>
                        </a:rPr>
                        <a:t>-7.1</a:t>
                      </a:r>
                      <a:endParaRPr lang="en-AU"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dirty="0">
                          <a:solidFill>
                            <a:srgbClr val="002060"/>
                          </a:solidFill>
                          <a:effectLst/>
                          <a:latin typeface="Times New Roman" panose="02020603050405020304" pitchFamily="18" charset="0"/>
                          <a:cs typeface="Times New Roman" panose="02020603050405020304" pitchFamily="18" charset="0"/>
                        </a:rPr>
                        <a:t>-7.0</a:t>
                      </a:r>
                      <a:endParaRPr lang="en-AU"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75172766"/>
                  </a:ext>
                </a:extLst>
              </a:tr>
              <a:tr h="411581">
                <a:tc>
                  <a:txBody>
                    <a:bodyPr/>
                    <a:lstStyle/>
                    <a:p>
                      <a:pPr algn="just">
                        <a:lnSpc>
                          <a:spcPct val="107000"/>
                        </a:lnSpc>
                        <a:spcAft>
                          <a:spcPts val="800"/>
                        </a:spcAft>
                      </a:pPr>
                      <a:r>
                        <a:rPr lang="en-US" sz="2400" dirty="0">
                          <a:solidFill>
                            <a:srgbClr val="002060"/>
                          </a:solidFill>
                          <a:effectLst/>
                          <a:latin typeface="Times New Roman" panose="02020603050405020304" pitchFamily="18" charset="0"/>
                          <a:cs typeface="Times New Roman" panose="02020603050405020304" pitchFamily="18" charset="0"/>
                        </a:rPr>
                        <a:t>Solomon Islands</a:t>
                      </a:r>
                      <a:endParaRPr lang="en-AU"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dirty="0">
                          <a:solidFill>
                            <a:srgbClr val="002060"/>
                          </a:solidFill>
                          <a:effectLst/>
                          <a:latin typeface="Times New Roman" panose="02020603050405020304" pitchFamily="18" charset="0"/>
                          <a:cs typeface="Times New Roman" panose="02020603050405020304" pitchFamily="18" charset="0"/>
                        </a:rPr>
                        <a:t>-9.6</a:t>
                      </a:r>
                      <a:endParaRPr lang="en-AU"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dirty="0">
                          <a:solidFill>
                            <a:srgbClr val="002060"/>
                          </a:solidFill>
                          <a:effectLst/>
                          <a:latin typeface="Times New Roman" panose="02020603050405020304" pitchFamily="18" charset="0"/>
                          <a:cs typeface="Times New Roman" panose="02020603050405020304" pitchFamily="18" charset="0"/>
                        </a:rPr>
                        <a:t>-11.3</a:t>
                      </a:r>
                      <a:endParaRPr lang="en-AU"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dirty="0">
                          <a:solidFill>
                            <a:srgbClr val="002060"/>
                          </a:solidFill>
                          <a:effectLst/>
                          <a:latin typeface="Times New Roman" panose="02020603050405020304" pitchFamily="18" charset="0"/>
                          <a:cs typeface="Times New Roman" panose="02020603050405020304" pitchFamily="18" charset="0"/>
                        </a:rPr>
                        <a:t>-16.4</a:t>
                      </a:r>
                      <a:endParaRPr lang="en-AU"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33923062"/>
                  </a:ext>
                </a:extLst>
              </a:tr>
            </a:tbl>
          </a:graphicData>
        </a:graphic>
      </p:graphicFrame>
      <p:sp>
        <p:nvSpPr>
          <p:cNvPr id="5" name="TextBox 4">
            <a:extLst>
              <a:ext uri="{FF2B5EF4-FFF2-40B4-BE49-F238E27FC236}">
                <a16:creationId xmlns:a16="http://schemas.microsoft.com/office/drawing/2014/main" id="{B6692FCB-5E0C-40A9-B9C8-FF0B2CD8870E}"/>
              </a:ext>
            </a:extLst>
          </p:cNvPr>
          <p:cNvSpPr txBox="1"/>
          <p:nvPr/>
        </p:nvSpPr>
        <p:spPr>
          <a:xfrm>
            <a:off x="1005420" y="1502344"/>
            <a:ext cx="7696452" cy="530594"/>
          </a:xfrm>
          <a:prstGeom prst="rect">
            <a:avLst/>
          </a:prstGeom>
          <a:noFill/>
        </p:spPr>
        <p:txBody>
          <a:bodyPr wrap="square">
            <a:spAutoFit/>
          </a:bodyPr>
          <a:lstStyle/>
          <a:p>
            <a:pPr algn="just">
              <a:lnSpc>
                <a:spcPct val="107000"/>
              </a:lnSpc>
              <a:spcAft>
                <a:spcPts val="800"/>
              </a:spcAft>
            </a:pPr>
            <a:r>
              <a:rPr lang="en-US" sz="2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Table 2: Current Account Balance (% of GDP)</a:t>
            </a:r>
            <a:endParaRPr lang="en-AU" sz="2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A0546A5C-CE17-4300-9D11-F00C206CB838}"/>
              </a:ext>
            </a:extLst>
          </p:cNvPr>
          <p:cNvSpPr txBox="1"/>
          <p:nvPr/>
        </p:nvSpPr>
        <p:spPr>
          <a:xfrm>
            <a:off x="1527935" y="5413923"/>
            <a:ext cx="6116714" cy="487506"/>
          </a:xfrm>
          <a:prstGeom prst="rect">
            <a:avLst/>
          </a:prstGeom>
          <a:noFill/>
        </p:spPr>
        <p:txBody>
          <a:bodyPr wrap="square">
            <a:spAutoFit/>
          </a:bodyPr>
          <a:lstStyle/>
          <a:p>
            <a:pPr algn="just">
              <a:lnSpc>
                <a:spcPct val="107000"/>
              </a:lnSpc>
              <a:spcAft>
                <a:spcPts val="800"/>
              </a:spcAft>
            </a:pP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Source: IMF (2020)</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52538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AAD7D-A8B2-4313-8490-E1C19FA437E3}"/>
              </a:ext>
            </a:extLst>
          </p:cNvPr>
          <p:cNvSpPr>
            <a:spLocks noGrp="1"/>
          </p:cNvSpPr>
          <p:nvPr>
            <p:ph type="title"/>
          </p:nvPr>
        </p:nvSpPr>
        <p:spPr>
          <a:xfrm>
            <a:off x="1024128" y="585216"/>
            <a:ext cx="10642008" cy="741166"/>
          </a:xfrm>
        </p:spPr>
        <p:txBody>
          <a:bodyPr>
            <a:normAutofit/>
          </a:bodyPr>
          <a:lstStyle/>
          <a:p>
            <a:r>
              <a:rPr kumimoji="0" lang="en-US" altLang="en-US" sz="4000"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3.0 Fiscal Account Balance (% of GDP)</a:t>
            </a:r>
            <a:endParaRPr lang="en-AU" sz="4000" dirty="0">
              <a:solidFill>
                <a:srgbClr val="002060"/>
              </a:solidFill>
            </a:endParaRPr>
          </a:p>
        </p:txBody>
      </p:sp>
      <p:sp>
        <p:nvSpPr>
          <p:cNvPr id="3" name="Slide Number Placeholder 2"/>
          <p:cNvSpPr>
            <a:spLocks noGrp="1"/>
          </p:cNvSpPr>
          <p:nvPr>
            <p:ph type="sldNum" sz="quarter" idx="12"/>
          </p:nvPr>
        </p:nvSpPr>
        <p:spPr/>
        <p:txBody>
          <a:bodyPr/>
          <a:lstStyle/>
          <a:p>
            <a:fld id="{5AADD470-0502-4B2B-8211-5149CC88E3ED}" type="slidenum">
              <a:rPr lang="en-AU" smtClean="0"/>
              <a:t>7</a:t>
            </a:fld>
            <a:endParaRPr lang="en-AU"/>
          </a:p>
        </p:txBody>
      </p:sp>
      <p:graphicFrame>
        <p:nvGraphicFramePr>
          <p:cNvPr id="5" name="Table 4">
            <a:extLst>
              <a:ext uri="{FF2B5EF4-FFF2-40B4-BE49-F238E27FC236}">
                <a16:creationId xmlns:a16="http://schemas.microsoft.com/office/drawing/2014/main" id="{FD4E2636-0DC8-411E-B631-764C04F85A7E}"/>
              </a:ext>
            </a:extLst>
          </p:cNvPr>
          <p:cNvGraphicFramePr>
            <a:graphicFrameLocks noGrp="1"/>
          </p:cNvGraphicFramePr>
          <p:nvPr>
            <p:extLst>
              <p:ext uri="{D42A27DB-BD31-4B8C-83A1-F6EECF244321}">
                <p14:modId xmlns:p14="http://schemas.microsoft.com/office/powerpoint/2010/main" val="901565844"/>
              </p:ext>
            </p:extLst>
          </p:nvPr>
        </p:nvGraphicFramePr>
        <p:xfrm>
          <a:off x="1639114" y="2678486"/>
          <a:ext cx="8529820" cy="2746809"/>
        </p:xfrm>
        <a:graphic>
          <a:graphicData uri="http://schemas.openxmlformats.org/drawingml/2006/table">
            <a:tbl>
              <a:tblPr firstRow="1" firstCol="1" bandRow="1">
                <a:tableStyleId>{5C22544A-7EE6-4342-B048-85BDC9FD1C3A}</a:tableStyleId>
              </a:tblPr>
              <a:tblGrid>
                <a:gridCol w="2132455">
                  <a:extLst>
                    <a:ext uri="{9D8B030D-6E8A-4147-A177-3AD203B41FA5}">
                      <a16:colId xmlns:a16="http://schemas.microsoft.com/office/drawing/2014/main" val="361258551"/>
                    </a:ext>
                  </a:extLst>
                </a:gridCol>
                <a:gridCol w="2132455">
                  <a:extLst>
                    <a:ext uri="{9D8B030D-6E8A-4147-A177-3AD203B41FA5}">
                      <a16:colId xmlns:a16="http://schemas.microsoft.com/office/drawing/2014/main" val="1926474623"/>
                    </a:ext>
                  </a:extLst>
                </a:gridCol>
                <a:gridCol w="2132455">
                  <a:extLst>
                    <a:ext uri="{9D8B030D-6E8A-4147-A177-3AD203B41FA5}">
                      <a16:colId xmlns:a16="http://schemas.microsoft.com/office/drawing/2014/main" val="338884468"/>
                    </a:ext>
                  </a:extLst>
                </a:gridCol>
                <a:gridCol w="2132455">
                  <a:extLst>
                    <a:ext uri="{9D8B030D-6E8A-4147-A177-3AD203B41FA5}">
                      <a16:colId xmlns:a16="http://schemas.microsoft.com/office/drawing/2014/main" val="1546914884"/>
                    </a:ext>
                  </a:extLst>
                </a:gridCol>
              </a:tblGrid>
              <a:tr h="395028">
                <a:tc rowSpan="2">
                  <a:txBody>
                    <a:bodyPr/>
                    <a:lstStyle/>
                    <a:p>
                      <a:pPr>
                        <a:lnSpc>
                          <a:spcPct val="107000"/>
                        </a:lnSpc>
                        <a:spcAft>
                          <a:spcPts val="800"/>
                        </a:spcAft>
                      </a:pPr>
                      <a:r>
                        <a:rPr lang="en-US" sz="2400">
                          <a:solidFill>
                            <a:srgbClr val="002060"/>
                          </a:solidFill>
                          <a:effectLst/>
                        </a:rPr>
                        <a:t>Pacific Island Countries (PICs)</a:t>
                      </a:r>
                      <a:endParaRPr lang="en-AU" sz="24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3">
                  <a:txBody>
                    <a:bodyPr/>
                    <a:lstStyle/>
                    <a:p>
                      <a:pPr algn="ctr">
                        <a:lnSpc>
                          <a:spcPct val="107000"/>
                        </a:lnSpc>
                        <a:spcAft>
                          <a:spcPts val="800"/>
                        </a:spcAft>
                      </a:pPr>
                      <a:r>
                        <a:rPr lang="en-US" sz="2400" dirty="0">
                          <a:solidFill>
                            <a:srgbClr val="002060"/>
                          </a:solidFill>
                          <a:effectLst/>
                        </a:rPr>
                        <a:t>Year</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3540852384"/>
                  </a:ext>
                </a:extLst>
              </a:tr>
              <a:tr h="413885">
                <a:tc vMerge="1">
                  <a:txBody>
                    <a:bodyPr/>
                    <a:lstStyle/>
                    <a:p>
                      <a:endParaRPr lang="en-AU"/>
                    </a:p>
                  </a:txBody>
                  <a:tcPr/>
                </a:tc>
                <a:tc>
                  <a:txBody>
                    <a:bodyPr/>
                    <a:lstStyle/>
                    <a:p>
                      <a:pPr algn="ctr">
                        <a:lnSpc>
                          <a:spcPct val="107000"/>
                        </a:lnSpc>
                        <a:spcAft>
                          <a:spcPts val="800"/>
                        </a:spcAft>
                      </a:pPr>
                      <a:r>
                        <a:rPr lang="en-US" sz="2400">
                          <a:solidFill>
                            <a:srgbClr val="002060"/>
                          </a:solidFill>
                          <a:effectLst/>
                        </a:rPr>
                        <a:t>2019</a:t>
                      </a:r>
                      <a:endParaRPr lang="en-AU" sz="24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a:solidFill>
                            <a:srgbClr val="002060"/>
                          </a:solidFill>
                          <a:effectLst/>
                        </a:rPr>
                        <a:t>2020</a:t>
                      </a:r>
                      <a:endParaRPr lang="en-AU" sz="24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a:solidFill>
                            <a:srgbClr val="002060"/>
                          </a:solidFill>
                          <a:effectLst/>
                        </a:rPr>
                        <a:t>2021</a:t>
                      </a:r>
                      <a:endParaRPr lang="en-AU" sz="24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69368524"/>
                  </a:ext>
                </a:extLst>
              </a:tr>
              <a:tr h="395028">
                <a:tc>
                  <a:txBody>
                    <a:bodyPr/>
                    <a:lstStyle/>
                    <a:p>
                      <a:pPr algn="just">
                        <a:lnSpc>
                          <a:spcPct val="107000"/>
                        </a:lnSpc>
                        <a:spcAft>
                          <a:spcPts val="800"/>
                        </a:spcAft>
                      </a:pPr>
                      <a:r>
                        <a:rPr lang="en-US" sz="2400">
                          <a:solidFill>
                            <a:srgbClr val="002060"/>
                          </a:solidFill>
                          <a:effectLst/>
                        </a:rPr>
                        <a:t>Fiji</a:t>
                      </a:r>
                      <a:endParaRPr lang="en-AU" sz="24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dirty="0">
                          <a:solidFill>
                            <a:srgbClr val="002060"/>
                          </a:solidFill>
                          <a:effectLst/>
                        </a:rPr>
                        <a:t>-5.1</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dirty="0">
                          <a:solidFill>
                            <a:srgbClr val="002060"/>
                          </a:solidFill>
                          <a:effectLst/>
                        </a:rPr>
                        <a:t>-19.2</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dirty="0">
                          <a:solidFill>
                            <a:srgbClr val="002060"/>
                          </a:solidFill>
                          <a:effectLst/>
                        </a:rPr>
                        <a:t>-9.0</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24572824"/>
                  </a:ext>
                </a:extLst>
              </a:tr>
              <a:tr h="395028">
                <a:tc>
                  <a:txBody>
                    <a:bodyPr/>
                    <a:lstStyle/>
                    <a:p>
                      <a:pPr algn="just">
                        <a:lnSpc>
                          <a:spcPct val="107000"/>
                        </a:lnSpc>
                        <a:spcAft>
                          <a:spcPts val="800"/>
                        </a:spcAft>
                      </a:pPr>
                      <a:r>
                        <a:rPr lang="en-US" sz="2400">
                          <a:solidFill>
                            <a:srgbClr val="002060"/>
                          </a:solidFill>
                          <a:effectLst/>
                        </a:rPr>
                        <a:t>Samoa</a:t>
                      </a:r>
                      <a:endParaRPr lang="en-AU" sz="24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a:solidFill>
                            <a:srgbClr val="002060"/>
                          </a:solidFill>
                          <a:effectLst/>
                        </a:rPr>
                        <a:t>2.7</a:t>
                      </a:r>
                      <a:endParaRPr lang="en-AU" sz="24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dirty="0">
                          <a:solidFill>
                            <a:srgbClr val="002060"/>
                          </a:solidFill>
                          <a:effectLst/>
                        </a:rPr>
                        <a:t>-7.3</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a:solidFill>
                            <a:srgbClr val="002060"/>
                          </a:solidFill>
                          <a:effectLst/>
                        </a:rPr>
                        <a:t>-9.8</a:t>
                      </a:r>
                      <a:endParaRPr lang="en-AU" sz="24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2808969"/>
                  </a:ext>
                </a:extLst>
              </a:tr>
              <a:tr h="395028">
                <a:tc>
                  <a:txBody>
                    <a:bodyPr/>
                    <a:lstStyle/>
                    <a:p>
                      <a:pPr algn="just">
                        <a:lnSpc>
                          <a:spcPct val="107000"/>
                        </a:lnSpc>
                        <a:spcAft>
                          <a:spcPts val="800"/>
                        </a:spcAft>
                      </a:pPr>
                      <a:r>
                        <a:rPr lang="en-US" sz="2400" dirty="0">
                          <a:solidFill>
                            <a:srgbClr val="002060"/>
                          </a:solidFill>
                          <a:effectLst/>
                        </a:rPr>
                        <a:t>Solomon Islands</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dirty="0">
                          <a:solidFill>
                            <a:srgbClr val="002060"/>
                          </a:solidFill>
                          <a:effectLst/>
                        </a:rPr>
                        <a:t>-1.7</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dirty="0">
                          <a:solidFill>
                            <a:srgbClr val="002060"/>
                          </a:solidFill>
                          <a:effectLst/>
                        </a:rPr>
                        <a:t>-5.6</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400" dirty="0">
                          <a:solidFill>
                            <a:srgbClr val="002060"/>
                          </a:solidFill>
                          <a:effectLst/>
                        </a:rPr>
                        <a:t>-4.9</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60596420"/>
                  </a:ext>
                </a:extLst>
              </a:tr>
            </a:tbl>
          </a:graphicData>
        </a:graphic>
      </p:graphicFrame>
      <p:sp>
        <p:nvSpPr>
          <p:cNvPr id="6" name="Rectangle 2">
            <a:extLst>
              <a:ext uri="{FF2B5EF4-FFF2-40B4-BE49-F238E27FC236}">
                <a16:creationId xmlns:a16="http://schemas.microsoft.com/office/drawing/2014/main" id="{6A2262CA-CA9F-4404-AAF2-CB93E8C4113B}"/>
              </a:ext>
            </a:extLst>
          </p:cNvPr>
          <p:cNvSpPr>
            <a:spLocks noChangeArrowheads="1"/>
          </p:cNvSpPr>
          <p:nvPr/>
        </p:nvSpPr>
        <p:spPr bwMode="auto">
          <a:xfrm>
            <a:off x="1548680" y="1912497"/>
            <a:ext cx="624884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Table 3: Fiscal Account Balance (% of GDP)</a:t>
            </a:r>
            <a:endParaRPr kumimoji="0" lang="en-AU" altLang="en-US" sz="2400" b="0" i="0" u="none" strike="noStrike" cap="none" normalizeH="0" baseline="0" dirty="0">
              <a:ln>
                <a:noFill/>
              </a:ln>
              <a:solidFill>
                <a:schemeClr val="tx1"/>
              </a:solidFill>
              <a:effectLst/>
            </a:endParaRPr>
          </a:p>
        </p:txBody>
      </p:sp>
      <p:sp>
        <p:nvSpPr>
          <p:cNvPr id="8" name="TextBox 7">
            <a:extLst>
              <a:ext uri="{FF2B5EF4-FFF2-40B4-BE49-F238E27FC236}">
                <a16:creationId xmlns:a16="http://schemas.microsoft.com/office/drawing/2014/main" id="{B0C067A8-9B57-44F9-965B-6F31FAC6518F}"/>
              </a:ext>
            </a:extLst>
          </p:cNvPr>
          <p:cNvSpPr txBox="1"/>
          <p:nvPr/>
        </p:nvSpPr>
        <p:spPr>
          <a:xfrm>
            <a:off x="1680807" y="5693932"/>
            <a:ext cx="6116714" cy="461665"/>
          </a:xfrm>
          <a:prstGeom prst="rect">
            <a:avLst/>
          </a:prstGeom>
          <a:noFill/>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Source: IMF (2020)</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03331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BDF21-CF2A-4029-9CFB-CE2CE1D633EF}"/>
              </a:ext>
            </a:extLst>
          </p:cNvPr>
          <p:cNvSpPr>
            <a:spLocks noGrp="1"/>
          </p:cNvSpPr>
          <p:nvPr>
            <p:ph type="title"/>
          </p:nvPr>
        </p:nvSpPr>
        <p:spPr>
          <a:xfrm>
            <a:off x="943741" y="142216"/>
            <a:ext cx="11023846" cy="686459"/>
          </a:xfrm>
        </p:spPr>
        <p:txBody>
          <a:bodyPr>
            <a:normAutofit/>
          </a:bodyPr>
          <a:lstStyle/>
          <a:p>
            <a:pPr marL="682625" indent="-682625">
              <a:lnSpc>
                <a:spcPct val="100000"/>
              </a:lnSpc>
            </a:pPr>
            <a:r>
              <a:rPr lang="en-US" sz="3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4.0 </a:t>
            </a:r>
            <a:r>
              <a:rPr lang="en-US" sz="3200" b="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COVID-19 </a:t>
            </a:r>
            <a:r>
              <a:rPr lang="en-US" sz="3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Cases in </a:t>
            </a:r>
            <a:r>
              <a:rPr lang="en-US" sz="3200" b="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THESE PICs</a:t>
            </a:r>
            <a:endParaRPr lang="en-AU" sz="3200" b="1" dirty="0">
              <a:solidFill>
                <a:srgbClr val="002060"/>
              </a:solidFill>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a:xfrm>
            <a:off x="10832122" y="6356350"/>
            <a:ext cx="521677" cy="365125"/>
          </a:xfrm>
        </p:spPr>
        <p:txBody>
          <a:bodyPr/>
          <a:lstStyle/>
          <a:p>
            <a:fld id="{5AADD470-0502-4B2B-8211-5149CC88E3ED}" type="slidenum">
              <a:rPr lang="en-AU" sz="1400" b="1" smtClean="0"/>
              <a:t>8</a:t>
            </a:fld>
            <a:endParaRPr lang="en-AU" sz="1400" b="1" dirty="0"/>
          </a:p>
        </p:txBody>
      </p:sp>
      <p:graphicFrame>
        <p:nvGraphicFramePr>
          <p:cNvPr id="3" name="Table 2">
            <a:extLst>
              <a:ext uri="{FF2B5EF4-FFF2-40B4-BE49-F238E27FC236}">
                <a16:creationId xmlns:a16="http://schemas.microsoft.com/office/drawing/2014/main" id="{63479F0F-000F-4771-88B2-08C3EA78BD24}"/>
              </a:ext>
            </a:extLst>
          </p:cNvPr>
          <p:cNvGraphicFramePr>
            <a:graphicFrameLocks noGrp="1"/>
          </p:cNvGraphicFramePr>
          <p:nvPr>
            <p:extLst>
              <p:ext uri="{D42A27DB-BD31-4B8C-83A1-F6EECF244321}">
                <p14:modId xmlns:p14="http://schemas.microsoft.com/office/powerpoint/2010/main" val="185577055"/>
              </p:ext>
            </p:extLst>
          </p:nvPr>
        </p:nvGraphicFramePr>
        <p:xfrm>
          <a:off x="723476" y="3477237"/>
          <a:ext cx="11087523" cy="2261809"/>
        </p:xfrm>
        <a:graphic>
          <a:graphicData uri="http://schemas.openxmlformats.org/drawingml/2006/table">
            <a:tbl>
              <a:tblPr firstRow="1" firstCol="1" bandRow="1">
                <a:tableStyleId>{5C22544A-7EE6-4342-B048-85BDC9FD1C3A}</a:tableStyleId>
              </a:tblPr>
              <a:tblGrid>
                <a:gridCol w="1565298">
                  <a:extLst>
                    <a:ext uri="{9D8B030D-6E8A-4147-A177-3AD203B41FA5}">
                      <a16:colId xmlns:a16="http://schemas.microsoft.com/office/drawing/2014/main" val="64674945"/>
                    </a:ext>
                  </a:extLst>
                </a:gridCol>
                <a:gridCol w="1584271">
                  <a:extLst>
                    <a:ext uri="{9D8B030D-6E8A-4147-A177-3AD203B41FA5}">
                      <a16:colId xmlns:a16="http://schemas.microsoft.com/office/drawing/2014/main" val="4022044863"/>
                    </a:ext>
                  </a:extLst>
                </a:gridCol>
                <a:gridCol w="1584271">
                  <a:extLst>
                    <a:ext uri="{9D8B030D-6E8A-4147-A177-3AD203B41FA5}">
                      <a16:colId xmlns:a16="http://schemas.microsoft.com/office/drawing/2014/main" val="916044703"/>
                    </a:ext>
                  </a:extLst>
                </a:gridCol>
                <a:gridCol w="1526288">
                  <a:extLst>
                    <a:ext uri="{9D8B030D-6E8A-4147-A177-3AD203B41FA5}">
                      <a16:colId xmlns:a16="http://schemas.microsoft.com/office/drawing/2014/main" val="2351145325"/>
                    </a:ext>
                  </a:extLst>
                </a:gridCol>
                <a:gridCol w="1467060">
                  <a:extLst>
                    <a:ext uri="{9D8B030D-6E8A-4147-A177-3AD203B41FA5}">
                      <a16:colId xmlns:a16="http://schemas.microsoft.com/office/drawing/2014/main" val="2945851029"/>
                    </a:ext>
                  </a:extLst>
                </a:gridCol>
                <a:gridCol w="1517301">
                  <a:extLst>
                    <a:ext uri="{9D8B030D-6E8A-4147-A177-3AD203B41FA5}">
                      <a16:colId xmlns:a16="http://schemas.microsoft.com/office/drawing/2014/main" val="22768956"/>
                    </a:ext>
                  </a:extLst>
                </a:gridCol>
                <a:gridCol w="1843034">
                  <a:extLst>
                    <a:ext uri="{9D8B030D-6E8A-4147-A177-3AD203B41FA5}">
                      <a16:colId xmlns:a16="http://schemas.microsoft.com/office/drawing/2014/main" val="3361503452"/>
                    </a:ext>
                  </a:extLst>
                </a:gridCol>
              </a:tblGrid>
              <a:tr h="0">
                <a:tc>
                  <a:txBody>
                    <a:bodyPr/>
                    <a:lstStyle/>
                    <a:p>
                      <a:pPr>
                        <a:lnSpc>
                          <a:spcPct val="107000"/>
                        </a:lnSpc>
                        <a:spcAft>
                          <a:spcPts val="800"/>
                        </a:spcAft>
                      </a:pPr>
                      <a:r>
                        <a:rPr lang="en-US" sz="1800" dirty="0">
                          <a:solidFill>
                            <a:srgbClr val="002060"/>
                          </a:solidFill>
                          <a:effectLst/>
                        </a:rPr>
                        <a:t>Country</a:t>
                      </a:r>
                      <a:endParaRPr lang="en-A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b="0" dirty="0">
                          <a:solidFill>
                            <a:srgbClr val="002060"/>
                          </a:solidFill>
                          <a:effectLst/>
                        </a:rPr>
                        <a:t>Total Confirmed Cases</a:t>
                      </a:r>
                      <a:endParaRPr lang="en-AU" sz="1800" b="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b="0" dirty="0">
                          <a:solidFill>
                            <a:srgbClr val="002060"/>
                          </a:solidFill>
                          <a:effectLst/>
                        </a:rPr>
                        <a:t>Total Confirmed Deaths</a:t>
                      </a:r>
                      <a:endParaRPr lang="en-AU" sz="1800" b="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b="0" dirty="0">
                          <a:solidFill>
                            <a:srgbClr val="002060"/>
                          </a:solidFill>
                          <a:effectLst/>
                        </a:rPr>
                        <a:t>New Confirmed Cases</a:t>
                      </a:r>
                      <a:endParaRPr lang="en-AU" sz="1800" b="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b="0" dirty="0">
                          <a:solidFill>
                            <a:srgbClr val="002060"/>
                          </a:solidFill>
                          <a:effectLst/>
                        </a:rPr>
                        <a:t>Proportion of Fatal Cases %</a:t>
                      </a:r>
                      <a:endParaRPr lang="en-AU" sz="1800" b="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b="0" dirty="0">
                          <a:solidFill>
                            <a:srgbClr val="002060"/>
                          </a:solidFill>
                          <a:effectLst/>
                        </a:rPr>
                        <a:t>Confirmed cases from the past 7 days</a:t>
                      </a:r>
                      <a:endParaRPr lang="en-AU" sz="1800" b="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b="0" dirty="0">
                          <a:solidFill>
                            <a:srgbClr val="002060"/>
                          </a:solidFill>
                          <a:effectLst/>
                        </a:rPr>
                        <a:t>Confirmed cases from the past 14 days</a:t>
                      </a:r>
                      <a:endParaRPr lang="en-AU" sz="1800" b="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53713732"/>
                  </a:ext>
                </a:extLst>
              </a:tr>
              <a:tr h="0">
                <a:tc>
                  <a:txBody>
                    <a:bodyPr/>
                    <a:lstStyle/>
                    <a:p>
                      <a:pPr>
                        <a:lnSpc>
                          <a:spcPct val="107000"/>
                        </a:lnSpc>
                        <a:spcAft>
                          <a:spcPts val="800"/>
                        </a:spcAft>
                      </a:pPr>
                      <a:r>
                        <a:rPr lang="en-US" sz="1800" dirty="0">
                          <a:solidFill>
                            <a:srgbClr val="002060"/>
                          </a:solidFill>
                          <a:effectLst/>
                        </a:rPr>
                        <a:t>Fiji</a:t>
                      </a:r>
                      <a:endParaRPr lang="en-A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tabLst>
                          <a:tab pos="320040" algn="l"/>
                        </a:tabLst>
                      </a:pPr>
                      <a:r>
                        <a:rPr lang="en-US" sz="1800" b="1" dirty="0">
                          <a:solidFill>
                            <a:srgbClr val="002060"/>
                          </a:solidFill>
                          <a:effectLst/>
                        </a:rPr>
                        <a:t>35</a:t>
                      </a:r>
                      <a:endParaRPr lang="en-AU" sz="1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1800" b="1" dirty="0">
                          <a:solidFill>
                            <a:srgbClr val="002060"/>
                          </a:solidFill>
                          <a:effectLst/>
                        </a:rPr>
                        <a:t>2</a:t>
                      </a:r>
                      <a:endParaRPr lang="en-AU" sz="1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1800" b="1" dirty="0" smtClean="0">
                          <a:solidFill>
                            <a:srgbClr val="002060"/>
                          </a:solidFill>
                          <a:effectLst/>
                        </a:rPr>
                        <a:t>1</a:t>
                      </a:r>
                      <a:endParaRPr lang="en-AU" sz="1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1800" b="1">
                          <a:solidFill>
                            <a:srgbClr val="002060"/>
                          </a:solidFill>
                          <a:effectLst/>
                        </a:rPr>
                        <a:t>5.88%</a:t>
                      </a:r>
                      <a:endParaRPr lang="en-A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1800" b="1">
                          <a:solidFill>
                            <a:srgbClr val="002060"/>
                          </a:solidFill>
                          <a:effectLst/>
                        </a:rPr>
                        <a:t>0</a:t>
                      </a:r>
                      <a:endParaRPr lang="en-A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1800" b="1">
                          <a:solidFill>
                            <a:srgbClr val="002060"/>
                          </a:solidFill>
                          <a:effectLst/>
                        </a:rPr>
                        <a:t>1</a:t>
                      </a:r>
                      <a:endParaRPr lang="en-A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33945431"/>
                  </a:ext>
                </a:extLst>
              </a:tr>
              <a:tr h="0">
                <a:tc>
                  <a:txBody>
                    <a:bodyPr/>
                    <a:lstStyle/>
                    <a:p>
                      <a:pPr>
                        <a:lnSpc>
                          <a:spcPct val="107000"/>
                        </a:lnSpc>
                        <a:spcAft>
                          <a:spcPts val="800"/>
                        </a:spcAft>
                      </a:pPr>
                      <a:r>
                        <a:rPr lang="en-US" sz="1800" dirty="0">
                          <a:solidFill>
                            <a:srgbClr val="002060"/>
                          </a:solidFill>
                          <a:effectLst/>
                        </a:rPr>
                        <a:t>Samoa</a:t>
                      </a:r>
                      <a:endParaRPr lang="en-A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b="1" dirty="0">
                          <a:solidFill>
                            <a:srgbClr val="002060"/>
                          </a:solidFill>
                          <a:effectLst/>
                        </a:rPr>
                        <a:t>1</a:t>
                      </a:r>
                      <a:endParaRPr lang="en-AU" sz="1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1800" b="1" dirty="0">
                          <a:solidFill>
                            <a:srgbClr val="002060"/>
                          </a:solidFill>
                          <a:effectLst/>
                        </a:rPr>
                        <a:t>0</a:t>
                      </a:r>
                      <a:endParaRPr lang="en-AU" sz="1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1800" b="1" dirty="0">
                          <a:solidFill>
                            <a:srgbClr val="002060"/>
                          </a:solidFill>
                          <a:effectLst/>
                        </a:rPr>
                        <a:t>0</a:t>
                      </a:r>
                      <a:endParaRPr lang="en-AU" sz="1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1800" b="1">
                          <a:solidFill>
                            <a:srgbClr val="002060"/>
                          </a:solidFill>
                          <a:effectLst/>
                        </a:rPr>
                        <a:t>0%</a:t>
                      </a:r>
                      <a:endParaRPr lang="en-A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1800" b="1">
                          <a:solidFill>
                            <a:srgbClr val="002060"/>
                          </a:solidFill>
                          <a:effectLst/>
                        </a:rPr>
                        <a:t>1</a:t>
                      </a:r>
                      <a:endParaRPr lang="en-A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1800" b="1">
                          <a:solidFill>
                            <a:srgbClr val="002060"/>
                          </a:solidFill>
                          <a:effectLst/>
                        </a:rPr>
                        <a:t>1</a:t>
                      </a:r>
                      <a:endParaRPr lang="en-A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49998337"/>
                  </a:ext>
                </a:extLst>
              </a:tr>
              <a:tr h="0">
                <a:tc>
                  <a:txBody>
                    <a:bodyPr/>
                    <a:lstStyle/>
                    <a:p>
                      <a:pPr>
                        <a:lnSpc>
                          <a:spcPct val="107000"/>
                        </a:lnSpc>
                        <a:spcAft>
                          <a:spcPts val="800"/>
                        </a:spcAft>
                      </a:pPr>
                      <a:r>
                        <a:rPr lang="en-US" sz="1800" dirty="0">
                          <a:solidFill>
                            <a:srgbClr val="002060"/>
                          </a:solidFill>
                          <a:effectLst/>
                        </a:rPr>
                        <a:t>Solomon Islands</a:t>
                      </a:r>
                      <a:endParaRPr lang="en-A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tabLst>
                          <a:tab pos="443230" algn="l"/>
                        </a:tabLst>
                      </a:pPr>
                      <a:r>
                        <a:rPr lang="en-US" sz="1800" b="1" dirty="0">
                          <a:solidFill>
                            <a:srgbClr val="002060"/>
                          </a:solidFill>
                          <a:effectLst/>
                        </a:rPr>
                        <a:t>17</a:t>
                      </a:r>
                      <a:endParaRPr lang="en-AU" sz="1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1800" b="1" dirty="0">
                          <a:solidFill>
                            <a:srgbClr val="002060"/>
                          </a:solidFill>
                          <a:effectLst/>
                        </a:rPr>
                        <a:t>0</a:t>
                      </a:r>
                      <a:endParaRPr lang="en-AU" sz="1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1800" b="1" dirty="0">
                          <a:solidFill>
                            <a:srgbClr val="002060"/>
                          </a:solidFill>
                          <a:effectLst/>
                        </a:rPr>
                        <a:t>1</a:t>
                      </a:r>
                      <a:endParaRPr lang="en-AU" sz="1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1800" b="1" dirty="0">
                          <a:solidFill>
                            <a:srgbClr val="002060"/>
                          </a:solidFill>
                          <a:effectLst/>
                        </a:rPr>
                        <a:t>0%</a:t>
                      </a:r>
                      <a:endParaRPr lang="en-AU" sz="1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1800" b="1" dirty="0">
                          <a:solidFill>
                            <a:srgbClr val="002060"/>
                          </a:solidFill>
                          <a:effectLst/>
                        </a:rPr>
                        <a:t>1</a:t>
                      </a:r>
                      <a:endParaRPr lang="en-AU" sz="1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1800" b="1" dirty="0">
                          <a:solidFill>
                            <a:srgbClr val="002060"/>
                          </a:solidFill>
                          <a:effectLst/>
                        </a:rPr>
                        <a:t>1</a:t>
                      </a:r>
                      <a:endParaRPr lang="en-AU" sz="1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21604975"/>
                  </a:ext>
                </a:extLst>
              </a:tr>
              <a:tr h="0">
                <a:tc gridSpan="7">
                  <a:txBody>
                    <a:bodyPr/>
                    <a:lstStyle/>
                    <a:p>
                      <a:pPr>
                        <a:lnSpc>
                          <a:spcPct val="107000"/>
                        </a:lnSpc>
                        <a:spcAft>
                          <a:spcPts val="800"/>
                        </a:spcAft>
                      </a:pPr>
                      <a:r>
                        <a:rPr lang="en-US" sz="1600" dirty="0">
                          <a:effectLst/>
                        </a:rPr>
                        <a:t>Updated as of 24 November 2020, 10:00 GMT+8</a:t>
                      </a:r>
                      <a:endParaRPr lang="en-A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2281052754"/>
                  </a:ext>
                </a:extLst>
              </a:tr>
            </a:tbl>
          </a:graphicData>
        </a:graphic>
      </p:graphicFrame>
      <p:sp>
        <p:nvSpPr>
          <p:cNvPr id="4" name="Rectangle 1">
            <a:extLst>
              <a:ext uri="{FF2B5EF4-FFF2-40B4-BE49-F238E27FC236}">
                <a16:creationId xmlns:a16="http://schemas.microsoft.com/office/drawing/2014/main" id="{501B97B4-35F5-4904-B2D2-7A3BB5F6D097}"/>
              </a:ext>
            </a:extLst>
          </p:cNvPr>
          <p:cNvSpPr>
            <a:spLocks noChangeArrowheads="1"/>
          </p:cNvSpPr>
          <p:nvPr/>
        </p:nvSpPr>
        <p:spPr bwMode="auto">
          <a:xfrm>
            <a:off x="1084330" y="2777943"/>
            <a:ext cx="937670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42913" algn="l"/>
              </a:tabLst>
              <a:defRPr>
                <a:solidFill>
                  <a:schemeClr val="tx1"/>
                </a:solidFill>
                <a:latin typeface="Arial" panose="020B0604020202020204" pitchFamily="34" charset="0"/>
              </a:defRPr>
            </a:lvl1pPr>
            <a:lvl2pPr eaLnBrk="0" fontAlgn="base" hangingPunct="0">
              <a:spcBef>
                <a:spcPct val="0"/>
              </a:spcBef>
              <a:spcAft>
                <a:spcPct val="0"/>
              </a:spcAft>
              <a:tabLst>
                <a:tab pos="442913" algn="l"/>
              </a:tabLst>
              <a:defRPr>
                <a:solidFill>
                  <a:schemeClr val="tx1"/>
                </a:solidFill>
                <a:latin typeface="Arial" panose="020B0604020202020204" pitchFamily="34" charset="0"/>
              </a:defRPr>
            </a:lvl2pPr>
            <a:lvl3pPr eaLnBrk="0" fontAlgn="base" hangingPunct="0">
              <a:spcBef>
                <a:spcPct val="0"/>
              </a:spcBef>
              <a:spcAft>
                <a:spcPct val="0"/>
              </a:spcAft>
              <a:tabLst>
                <a:tab pos="442913" algn="l"/>
              </a:tabLst>
              <a:defRPr>
                <a:solidFill>
                  <a:schemeClr val="tx1"/>
                </a:solidFill>
                <a:latin typeface="Arial" panose="020B0604020202020204" pitchFamily="34" charset="0"/>
              </a:defRPr>
            </a:lvl3pPr>
            <a:lvl4pPr eaLnBrk="0" fontAlgn="base" hangingPunct="0">
              <a:spcBef>
                <a:spcPct val="0"/>
              </a:spcBef>
              <a:spcAft>
                <a:spcPct val="0"/>
              </a:spcAft>
              <a:tabLst>
                <a:tab pos="442913" algn="l"/>
              </a:tabLst>
              <a:defRPr>
                <a:solidFill>
                  <a:schemeClr val="tx1"/>
                </a:solidFill>
                <a:latin typeface="Arial" panose="020B0604020202020204" pitchFamily="34" charset="0"/>
              </a:defRPr>
            </a:lvl4pPr>
            <a:lvl5pPr eaLnBrk="0" fontAlgn="base" hangingPunct="0">
              <a:spcBef>
                <a:spcPct val="0"/>
              </a:spcBef>
              <a:spcAft>
                <a:spcPct val="0"/>
              </a:spcAft>
              <a:tabLst>
                <a:tab pos="442913" algn="l"/>
              </a:tabLst>
              <a:defRPr>
                <a:solidFill>
                  <a:schemeClr val="tx1"/>
                </a:solidFill>
                <a:latin typeface="Arial" panose="020B0604020202020204" pitchFamily="34" charset="0"/>
              </a:defRPr>
            </a:lvl5pPr>
            <a:lvl6pPr eaLnBrk="0" fontAlgn="base" hangingPunct="0">
              <a:spcBef>
                <a:spcPct val="0"/>
              </a:spcBef>
              <a:spcAft>
                <a:spcPct val="0"/>
              </a:spcAft>
              <a:tabLst>
                <a:tab pos="442913" algn="l"/>
              </a:tabLst>
              <a:defRPr>
                <a:solidFill>
                  <a:schemeClr val="tx1"/>
                </a:solidFill>
                <a:latin typeface="Arial" panose="020B0604020202020204" pitchFamily="34" charset="0"/>
              </a:defRPr>
            </a:lvl6pPr>
            <a:lvl7pPr eaLnBrk="0" fontAlgn="base" hangingPunct="0">
              <a:spcBef>
                <a:spcPct val="0"/>
              </a:spcBef>
              <a:spcAft>
                <a:spcPct val="0"/>
              </a:spcAft>
              <a:tabLst>
                <a:tab pos="442913" algn="l"/>
              </a:tabLst>
              <a:defRPr>
                <a:solidFill>
                  <a:schemeClr val="tx1"/>
                </a:solidFill>
                <a:latin typeface="Arial" panose="020B0604020202020204" pitchFamily="34" charset="0"/>
              </a:defRPr>
            </a:lvl7pPr>
            <a:lvl8pPr eaLnBrk="0" fontAlgn="base" hangingPunct="0">
              <a:spcBef>
                <a:spcPct val="0"/>
              </a:spcBef>
              <a:spcAft>
                <a:spcPct val="0"/>
              </a:spcAft>
              <a:tabLst>
                <a:tab pos="442913" algn="l"/>
              </a:tabLst>
              <a:defRPr>
                <a:solidFill>
                  <a:schemeClr val="tx1"/>
                </a:solidFill>
                <a:latin typeface="Arial" panose="020B0604020202020204" pitchFamily="34" charset="0"/>
              </a:defRPr>
            </a:lvl8pPr>
            <a:lvl9pPr eaLnBrk="0" fontAlgn="base" hangingPunct="0">
              <a:spcBef>
                <a:spcPct val="0"/>
              </a:spcBef>
              <a:spcAft>
                <a:spcPct val="0"/>
              </a:spcAft>
              <a:tabLst>
                <a:tab pos="442913"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42913" algn="l"/>
              </a:tabLst>
            </a:pPr>
            <a:r>
              <a:rPr kumimoji="0" lang="en-US" altLang="en-US" sz="2400" b="1"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Table 4: COVID-19 Situation in Fiji, Samoa and the Solomon Islands</a:t>
            </a:r>
            <a:endParaRPr kumimoji="0" lang="en-AU" altLang="en-US" sz="2400" b="0" i="0" u="none" strike="noStrike" cap="none" normalizeH="0" baseline="0" dirty="0">
              <a:ln>
                <a:noFill/>
              </a:ln>
              <a:solidFill>
                <a:srgbClr val="002060"/>
              </a:solidFill>
              <a:effectLst/>
            </a:endParaRPr>
          </a:p>
        </p:txBody>
      </p:sp>
      <p:sp>
        <p:nvSpPr>
          <p:cNvPr id="6" name="TextBox 5">
            <a:extLst>
              <a:ext uri="{FF2B5EF4-FFF2-40B4-BE49-F238E27FC236}">
                <a16:creationId xmlns:a16="http://schemas.microsoft.com/office/drawing/2014/main" id="{29BAD4C7-BD0C-414C-986C-CD6857EFD6C5}"/>
              </a:ext>
            </a:extLst>
          </p:cNvPr>
          <p:cNvSpPr txBox="1"/>
          <p:nvPr/>
        </p:nvSpPr>
        <p:spPr>
          <a:xfrm>
            <a:off x="501614" y="6045854"/>
            <a:ext cx="6116714"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tab pos="442913" algn="l"/>
              </a:tabLst>
            </a:pPr>
            <a:r>
              <a:rPr kumimoji="0" lang="en-US" altLang="en-US" sz="2400" b="0"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Source: WHO (2020</a:t>
            </a:r>
            <a:r>
              <a:rPr kumimoji="0" lang="en-US" altLang="en-US" sz="2400" b="0" i="0" u="none" strike="noStrike" cap="none" normalizeH="0" baseline="0" dirty="0" smtClean="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and other sources.</a:t>
            </a:r>
            <a:endParaRPr kumimoji="0" lang="en-US" altLang="en-US" sz="2400" b="0" i="0" u="none" strike="noStrike" cap="none" normalizeH="0" baseline="0" dirty="0">
              <a:ln>
                <a:noFill/>
              </a:ln>
              <a:solidFill>
                <a:srgbClr val="002060"/>
              </a:solidFill>
              <a:effectLst/>
              <a:latin typeface="Arial" panose="020B0604020202020204" pitchFamily="34" charset="0"/>
            </a:endParaRPr>
          </a:p>
        </p:txBody>
      </p:sp>
      <p:sp>
        <p:nvSpPr>
          <p:cNvPr id="7" name="TextBox 6"/>
          <p:cNvSpPr txBox="1"/>
          <p:nvPr/>
        </p:nvSpPr>
        <p:spPr>
          <a:xfrm>
            <a:off x="1116621" y="953927"/>
            <a:ext cx="10694377" cy="1200329"/>
          </a:xfrm>
          <a:prstGeom prst="rect">
            <a:avLst/>
          </a:prstGeom>
          <a:noFill/>
        </p:spPr>
        <p:txBody>
          <a:bodyPr wrap="square" rtlCol="0">
            <a:spAutoFit/>
          </a:bodyPr>
          <a:lstStyle/>
          <a:p>
            <a:r>
              <a:rPr lang="en-US" sz="2400" dirty="0" smtClean="0">
                <a:solidFill>
                  <a:srgbClr val="002060"/>
                </a:solidFill>
                <a:latin typeface="Times New Roman" panose="02020603050405020304" pitchFamily="18" charset="0"/>
                <a:cs typeface="Times New Roman" panose="02020603050405020304" pitchFamily="18" charset="0"/>
              </a:rPr>
              <a:t>The outlook as per now looks good once international travel opens up, the situation could worsen drastically. Therefore, vaccine availability for PICs would be a crucial issue early 2021.   </a:t>
            </a:r>
            <a:endParaRPr lang="en-US" sz="24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1853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5AF37-0487-4D6B-80F2-BCDD6683A050}"/>
              </a:ext>
            </a:extLst>
          </p:cNvPr>
          <p:cNvSpPr>
            <a:spLocks noGrp="1"/>
          </p:cNvSpPr>
          <p:nvPr>
            <p:ph type="title"/>
          </p:nvPr>
        </p:nvSpPr>
        <p:spPr>
          <a:xfrm>
            <a:off x="321547" y="150733"/>
            <a:ext cx="11615895" cy="668418"/>
          </a:xfrm>
        </p:spPr>
        <p:txBody>
          <a:bodyPr>
            <a:noAutofit/>
          </a:bodyPr>
          <a:lstStyle/>
          <a:p>
            <a:pPr marL="682625" indent="-682625">
              <a:lnSpc>
                <a:spcPct val="100000"/>
              </a:lnSpc>
            </a:pPr>
            <a:r>
              <a:rPr lang="en-US" sz="2800" b="1" spc="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5.0 Direct Impact </a:t>
            </a:r>
            <a:r>
              <a:rPr lang="en-US" sz="2800" b="1" spc="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on </a:t>
            </a:r>
            <a:r>
              <a:rPr lang="en-US" sz="2800" b="1" spc="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Tourism </a:t>
            </a:r>
            <a:r>
              <a:rPr lang="en-US" sz="2800" b="1" spc="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Sector OF PICs</a:t>
            </a:r>
            <a:endParaRPr lang="en-AU" sz="2800" spc="0" dirty="0">
              <a:solidFill>
                <a:srgbClr val="002060"/>
              </a:solidFill>
              <a:latin typeface="Times New Roman" panose="02020603050405020304" pitchFamily="18" charset="0"/>
              <a:cs typeface="Times New Roman" panose="02020603050405020304" pitchFamily="18" charset="0"/>
            </a:endParaRPr>
          </a:p>
        </p:txBody>
      </p:sp>
      <p:pic>
        <p:nvPicPr>
          <p:cNvPr id="10" name="Content Placeholder 9">
            <a:extLst>
              <a:ext uri="{FF2B5EF4-FFF2-40B4-BE49-F238E27FC236}">
                <a16:creationId xmlns:a16="http://schemas.microsoft.com/office/drawing/2014/main" id="{4B639CFA-6886-4A5D-B4BC-70553E3BCA82}"/>
              </a:ext>
            </a:extLst>
          </p:cNvPr>
          <p:cNvPicPr>
            <a:picLocks noGrp="1" noChangeAspect="1"/>
          </p:cNvPicPr>
          <p:nvPr>
            <p:ph idx="1"/>
          </p:nvPr>
        </p:nvPicPr>
        <p:blipFill>
          <a:blip r:embed="rId2"/>
          <a:stretch>
            <a:fillRect/>
          </a:stretch>
        </p:blipFill>
        <p:spPr>
          <a:xfrm>
            <a:off x="2704023" y="1123950"/>
            <a:ext cx="8962113" cy="5346754"/>
          </a:xfrm>
          <a:prstGeom prst="rect">
            <a:avLst/>
          </a:prstGeom>
        </p:spPr>
      </p:pic>
      <p:sp>
        <p:nvSpPr>
          <p:cNvPr id="4" name="Text Placeholder 3">
            <a:extLst>
              <a:ext uri="{FF2B5EF4-FFF2-40B4-BE49-F238E27FC236}">
                <a16:creationId xmlns:a16="http://schemas.microsoft.com/office/drawing/2014/main" id="{670E58AD-32E0-435D-8535-2EC6D56875A2}"/>
              </a:ext>
            </a:extLst>
          </p:cNvPr>
          <p:cNvSpPr>
            <a:spLocks noGrp="1"/>
          </p:cNvSpPr>
          <p:nvPr>
            <p:ph type="body" sz="half" idx="2"/>
          </p:nvPr>
        </p:nvSpPr>
        <p:spPr>
          <a:xfrm>
            <a:off x="190115" y="2336048"/>
            <a:ext cx="2321973" cy="2893177"/>
          </a:xfrm>
        </p:spPr>
        <p:txBody>
          <a:bodyPr>
            <a:normAutofit/>
          </a:bodyPr>
          <a:lstStyle/>
          <a:p>
            <a:pPr algn="l"/>
            <a:r>
              <a:rPr lang="en-US" sz="1800" dirty="0">
                <a:solidFill>
                  <a:srgbClr val="002060"/>
                </a:solidFill>
                <a:latin typeface="Times New Roman" panose="02020603050405020304" pitchFamily="18" charset="0"/>
                <a:cs typeface="Times New Roman" panose="02020603050405020304" pitchFamily="18" charset="0"/>
              </a:rPr>
              <a:t>In the year 2017, the tourism sector of Samoa contributed 60.1% to the exports followed by 48.5% to the exports of Fiji and 13.0% to the exports of the Solomon Islands. </a:t>
            </a:r>
            <a:endParaRPr lang="en-AU" sz="1800" dirty="0">
              <a:solidFill>
                <a:srgbClr val="002060"/>
              </a:solidFill>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a:xfrm>
            <a:off x="10932606" y="6356350"/>
            <a:ext cx="421193" cy="365125"/>
          </a:xfrm>
        </p:spPr>
        <p:txBody>
          <a:bodyPr/>
          <a:lstStyle/>
          <a:p>
            <a:fld id="{5AADD470-0502-4B2B-8211-5149CC88E3ED}" type="slidenum">
              <a:rPr lang="en-AU" sz="1400" b="1" smtClean="0"/>
              <a:t>9</a:t>
            </a:fld>
            <a:endParaRPr lang="en-AU" sz="1400" b="1"/>
          </a:p>
        </p:txBody>
      </p:sp>
    </p:spTree>
    <p:extLst>
      <p:ext uri="{BB962C8B-B14F-4D97-AF65-F5344CB8AC3E}">
        <p14:creationId xmlns:p14="http://schemas.microsoft.com/office/powerpoint/2010/main" val="1323435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FB130-4D02-4508-A073-C4870D37B1EE}"/>
              </a:ext>
            </a:extLst>
          </p:cNvPr>
          <p:cNvSpPr>
            <a:spLocks noGrp="1"/>
          </p:cNvSpPr>
          <p:nvPr>
            <p:ph type="title"/>
          </p:nvPr>
        </p:nvSpPr>
        <p:spPr>
          <a:xfrm>
            <a:off x="1074043" y="301451"/>
            <a:ext cx="10250123" cy="1135464"/>
          </a:xfrm>
        </p:spPr>
        <p:txBody>
          <a:bodyPr>
            <a:normAutofit fontScale="90000"/>
          </a:bodyPr>
          <a:lstStyle/>
          <a:p>
            <a:pPr marL="682625" indent="-682625">
              <a:lnSpc>
                <a:spcPct val="100000"/>
              </a:lnSpc>
            </a:pPr>
            <a:r>
              <a:rPr lang="en-US" sz="36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5.0 Percentage Contribution by the Tourism Industry to the GDP </a:t>
            </a:r>
            <a:endParaRPr lang="en-AU" sz="3600"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7A1400F0-AEC1-4637-A00C-E70C5F0361A0}"/>
              </a:ext>
            </a:extLst>
          </p:cNvPr>
          <p:cNvPicPr>
            <a:picLocks noGrp="1" noChangeAspect="1"/>
          </p:cNvPicPr>
          <p:nvPr>
            <p:ph idx="1"/>
          </p:nvPr>
        </p:nvPicPr>
        <p:blipFill>
          <a:blip r:embed="rId2"/>
          <a:stretch>
            <a:fillRect/>
          </a:stretch>
        </p:blipFill>
        <p:spPr>
          <a:xfrm>
            <a:off x="3094892" y="1720241"/>
            <a:ext cx="8298596" cy="4570027"/>
          </a:xfrm>
          <a:prstGeom prst="rect">
            <a:avLst/>
          </a:prstGeom>
        </p:spPr>
      </p:pic>
      <p:sp>
        <p:nvSpPr>
          <p:cNvPr id="4" name="Text Placeholder 3">
            <a:extLst>
              <a:ext uri="{FF2B5EF4-FFF2-40B4-BE49-F238E27FC236}">
                <a16:creationId xmlns:a16="http://schemas.microsoft.com/office/drawing/2014/main" id="{76DB129C-01FA-43C3-AD28-32F3CF152798}"/>
              </a:ext>
            </a:extLst>
          </p:cNvPr>
          <p:cNvSpPr>
            <a:spLocks noGrp="1"/>
          </p:cNvSpPr>
          <p:nvPr>
            <p:ph type="body" sz="half" idx="2"/>
          </p:nvPr>
        </p:nvSpPr>
        <p:spPr>
          <a:xfrm>
            <a:off x="211015" y="2257506"/>
            <a:ext cx="2562330" cy="2209719"/>
          </a:xfrm>
        </p:spPr>
        <p:txBody>
          <a:bodyPr>
            <a:normAutofit/>
          </a:bodyPr>
          <a:lstStyle/>
          <a:p>
            <a:r>
              <a:rPr lang="en-US" sz="18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a:t>
            </a:r>
            <a:r>
              <a:rPr lang="en-US" sz="1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 the year 2018, the tourism industry of Fiji contributed 38.9% to the GDP, followed by 30.4% to the GDP of Samoa and 12.5% to the GDP of the Solomon Islands.  </a:t>
            </a:r>
            <a:endParaRPr lang="en-AU" sz="1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AADD470-0502-4B2B-8211-5149CC88E3ED}" type="slidenum">
              <a:rPr lang="en-AU" smtClean="0"/>
              <a:t>10</a:t>
            </a:fld>
            <a:endParaRPr lang="en-AU"/>
          </a:p>
        </p:txBody>
      </p:sp>
    </p:spTree>
    <p:extLst>
      <p:ext uri="{BB962C8B-B14F-4D97-AF65-F5344CB8AC3E}">
        <p14:creationId xmlns:p14="http://schemas.microsoft.com/office/powerpoint/2010/main" val="1855568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5AADD470-0502-4B2B-8211-5149CC88E3ED}" type="slidenum">
              <a:rPr lang="en-AU" smtClean="0"/>
              <a:t>11</a:t>
            </a:fld>
            <a:endParaRPr lang="en-AU"/>
          </a:p>
        </p:txBody>
      </p:sp>
      <p:sp>
        <p:nvSpPr>
          <p:cNvPr id="4" name="TextBox 3"/>
          <p:cNvSpPr txBox="1"/>
          <p:nvPr/>
        </p:nvSpPr>
        <p:spPr>
          <a:xfrm>
            <a:off x="1152525" y="542925"/>
            <a:ext cx="10277475" cy="584775"/>
          </a:xfrm>
          <a:prstGeom prst="rect">
            <a:avLst/>
          </a:prstGeom>
          <a:noFill/>
        </p:spPr>
        <p:txBody>
          <a:bodyPr wrap="square" rtlCol="0">
            <a:spAutoFit/>
          </a:bodyPr>
          <a:lstStyle/>
          <a:p>
            <a:pPr algn="ctr"/>
            <a:r>
              <a:rPr lang="en-US" sz="3200" b="1" dirty="0" smtClean="0">
                <a:solidFill>
                  <a:srgbClr val="002060"/>
                </a:solidFill>
                <a:latin typeface="Times New Roman" panose="02020603050405020304" pitchFamily="18" charset="0"/>
                <a:cs typeface="Times New Roman" panose="02020603050405020304" pitchFamily="18" charset="0"/>
              </a:rPr>
              <a:t>TOURISM ORIENTED COUNTRIES</a:t>
            </a:r>
            <a:endParaRPr lang="en-US" sz="3200" b="1" dirty="0">
              <a:solidFill>
                <a:srgbClr val="002060"/>
              </a:solidFill>
              <a:latin typeface="Times New Roman" panose="02020603050405020304" pitchFamily="18" charset="0"/>
              <a:cs typeface="Times New Roman" panose="02020603050405020304" pitchFamily="18" charset="0"/>
            </a:endParaRPr>
          </a:p>
        </p:txBody>
      </p:sp>
      <p:sp>
        <p:nvSpPr>
          <p:cNvPr id="5" name="Rectangle 4"/>
          <p:cNvSpPr/>
          <p:nvPr/>
        </p:nvSpPr>
        <p:spPr>
          <a:xfrm>
            <a:off x="581025" y="3372565"/>
            <a:ext cx="11029950" cy="3108543"/>
          </a:xfrm>
          <a:prstGeom prst="rect">
            <a:avLst/>
          </a:prstGeom>
        </p:spPr>
        <p:txBody>
          <a:bodyPr wrap="square">
            <a:spAutoFit/>
          </a:bodyPr>
          <a:lstStyle/>
          <a:p>
            <a:r>
              <a:rPr lang="en-US" sz="2800" dirty="0">
                <a:solidFill>
                  <a:srgbClr val="002060"/>
                </a:solidFill>
                <a:latin typeface="Times New Roman" panose="02020603050405020304" pitchFamily="18" charset="0"/>
                <a:cs typeface="Times New Roman" panose="02020603050405020304" pitchFamily="18" charset="0"/>
              </a:rPr>
              <a:t>From solid growth in January and February, tourist departures from Australia to Fiji and Vanuatu— the two main destinations for Australian tourists in the South Pacific—fell by 29.2% and 41.2%, respectively, in </a:t>
            </a:r>
            <a:r>
              <a:rPr lang="en-US" sz="2800" dirty="0" smtClean="0">
                <a:solidFill>
                  <a:srgbClr val="002060"/>
                </a:solidFill>
                <a:latin typeface="Times New Roman" panose="02020603050405020304" pitchFamily="18" charset="0"/>
                <a:cs typeface="Times New Roman" panose="02020603050405020304" pitchFamily="18" charset="0"/>
              </a:rPr>
              <a:t>March 2020. </a:t>
            </a:r>
            <a:r>
              <a:rPr lang="en-US" sz="2800" dirty="0">
                <a:solidFill>
                  <a:srgbClr val="002060"/>
                </a:solidFill>
                <a:latin typeface="Times New Roman" panose="02020603050405020304" pitchFamily="18" charset="0"/>
                <a:cs typeface="Times New Roman" panose="02020603050405020304" pitchFamily="18" charset="0"/>
              </a:rPr>
              <a:t>By April, Fiji only received </a:t>
            </a:r>
            <a:r>
              <a:rPr lang="en-US" sz="2800" dirty="0" smtClean="0">
                <a:solidFill>
                  <a:srgbClr val="002060"/>
                </a:solidFill>
                <a:latin typeface="Times New Roman" panose="02020603050405020304" pitchFamily="18" charset="0"/>
                <a:cs typeface="Times New Roman" panose="02020603050405020304" pitchFamily="18" charset="0"/>
              </a:rPr>
              <a:t>only about </a:t>
            </a:r>
            <a:r>
              <a:rPr lang="en-US" sz="2800" dirty="0">
                <a:solidFill>
                  <a:srgbClr val="002060"/>
                </a:solidFill>
                <a:latin typeface="Times New Roman" panose="02020603050405020304" pitchFamily="18" charset="0"/>
                <a:cs typeface="Times New Roman" panose="02020603050405020304" pitchFamily="18" charset="0"/>
              </a:rPr>
              <a:t>80 arrivals from Australia, while Vanuatu recorded </a:t>
            </a:r>
            <a:r>
              <a:rPr lang="en-US" sz="2800" dirty="0" smtClean="0">
                <a:solidFill>
                  <a:srgbClr val="002060"/>
                </a:solidFill>
                <a:latin typeface="Times New Roman" panose="02020603050405020304" pitchFamily="18" charset="0"/>
                <a:cs typeface="Times New Roman" panose="02020603050405020304" pitchFamily="18" charset="0"/>
              </a:rPr>
              <a:t>none. Total travel lockdown came into effect post-April 2020, which continues to date with some exceptions of medical emergencies.</a:t>
            </a:r>
            <a:endParaRPr lang="en-US" sz="2800" dirty="0">
              <a:solidFill>
                <a:srgbClr val="002060"/>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2076450" y="2019300"/>
            <a:ext cx="7762875" cy="830997"/>
          </a:xfrm>
          <a:prstGeom prst="rect">
            <a:avLst/>
          </a:prstGeom>
          <a:noFill/>
        </p:spPr>
        <p:txBody>
          <a:bodyPr wrap="square" rtlCol="0">
            <a:spAutoFit/>
          </a:bodyPr>
          <a:lstStyle/>
          <a:p>
            <a:pPr algn="ctr"/>
            <a:r>
              <a:rPr lang="en-US" sz="2400" dirty="0" smtClean="0">
                <a:solidFill>
                  <a:srgbClr val="002060"/>
                </a:solidFill>
                <a:latin typeface="Times New Roman" panose="02020603050405020304" pitchFamily="18" charset="0"/>
                <a:cs typeface="Times New Roman" panose="02020603050405020304" pitchFamily="18" charset="0"/>
              </a:rPr>
              <a:t>Fiji and Vanuatu are the worst affected whereas Samoa was moderately affected and Solomon Islands least affected</a:t>
            </a:r>
            <a:endParaRPr lang="en-US" sz="24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6052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5AADD470-0502-4B2B-8211-5149CC88E3ED}" type="slidenum">
              <a:rPr lang="en-AU" smtClean="0"/>
              <a:t>12</a:t>
            </a:fld>
            <a:endParaRPr lang="en-AU"/>
          </a:p>
        </p:txBody>
      </p:sp>
      <p:pic>
        <p:nvPicPr>
          <p:cNvPr id="4" name="Picture 3"/>
          <p:cNvPicPr>
            <a:picLocks noChangeAspect="1"/>
          </p:cNvPicPr>
          <p:nvPr/>
        </p:nvPicPr>
        <p:blipFill>
          <a:blip r:embed="rId2"/>
          <a:stretch>
            <a:fillRect/>
          </a:stretch>
        </p:blipFill>
        <p:spPr>
          <a:xfrm>
            <a:off x="3971924" y="1057789"/>
            <a:ext cx="7248525" cy="5412915"/>
          </a:xfrm>
          <a:prstGeom prst="rect">
            <a:avLst/>
          </a:prstGeom>
        </p:spPr>
      </p:pic>
      <p:sp>
        <p:nvSpPr>
          <p:cNvPr id="5" name="TextBox 4"/>
          <p:cNvSpPr txBox="1"/>
          <p:nvPr/>
        </p:nvSpPr>
        <p:spPr>
          <a:xfrm>
            <a:off x="1219200" y="238125"/>
            <a:ext cx="9277350" cy="584775"/>
          </a:xfrm>
          <a:prstGeom prst="rect">
            <a:avLst/>
          </a:prstGeom>
          <a:noFill/>
        </p:spPr>
        <p:txBody>
          <a:bodyPr wrap="square" rtlCol="0">
            <a:spAutoFit/>
          </a:bodyPr>
          <a:lstStyle/>
          <a:p>
            <a:r>
              <a:rPr lang="en-US" sz="3200" dirty="0" smtClean="0">
                <a:solidFill>
                  <a:srgbClr val="002060"/>
                </a:solidFill>
              </a:rPr>
              <a:t>ADB Projections Shown Graphically</a:t>
            </a:r>
            <a:endParaRPr lang="en-US" sz="3200" dirty="0">
              <a:solidFill>
                <a:srgbClr val="002060"/>
              </a:solidFill>
            </a:endParaRPr>
          </a:p>
        </p:txBody>
      </p:sp>
      <p:sp>
        <p:nvSpPr>
          <p:cNvPr id="6" name="TextBox 5"/>
          <p:cNvSpPr txBox="1"/>
          <p:nvPr/>
        </p:nvSpPr>
        <p:spPr>
          <a:xfrm>
            <a:off x="285750" y="2352675"/>
            <a:ext cx="3733799" cy="3970318"/>
          </a:xfrm>
          <a:prstGeom prst="rect">
            <a:avLst/>
          </a:prstGeom>
          <a:noFill/>
        </p:spPr>
        <p:txBody>
          <a:bodyPr wrap="square" rtlCol="0">
            <a:spAutoFit/>
          </a:bodyPr>
          <a:lstStyle/>
          <a:p>
            <a:pPr marL="342900" indent="-342900">
              <a:buAutoNum type="arabicParenR"/>
            </a:pPr>
            <a:r>
              <a:rPr lang="en-US" dirty="0" smtClean="0">
                <a:solidFill>
                  <a:srgbClr val="002060"/>
                </a:solidFill>
              </a:rPr>
              <a:t>Fiji’s Growth projection of 11% for 2021 (by IMF) looks good but depends on the revival of the tourism sector.</a:t>
            </a:r>
          </a:p>
          <a:p>
            <a:pPr marL="342900" indent="-342900">
              <a:buAutoNum type="arabicParenR"/>
            </a:pPr>
            <a:r>
              <a:rPr lang="en-US" dirty="0" smtClean="0">
                <a:solidFill>
                  <a:srgbClr val="002060"/>
                </a:solidFill>
              </a:rPr>
              <a:t>Palau and Cook Islands are likely to contract significantly in 2021.</a:t>
            </a:r>
          </a:p>
          <a:p>
            <a:pPr marL="342900" indent="-342900">
              <a:buAutoNum type="arabicParenR"/>
            </a:pPr>
            <a:r>
              <a:rPr lang="en-US" dirty="0" smtClean="0">
                <a:solidFill>
                  <a:srgbClr val="002060"/>
                </a:solidFill>
              </a:rPr>
              <a:t>Solomon Islands (Non-tourism country) is poised to grow by around 2.5% (4.5% as per IMF) in 2021.</a:t>
            </a:r>
          </a:p>
          <a:p>
            <a:pPr marL="342900" indent="-342900">
              <a:buAutoNum type="arabicParenR"/>
            </a:pPr>
            <a:r>
              <a:rPr lang="en-US" dirty="0" smtClean="0">
                <a:solidFill>
                  <a:srgbClr val="002060"/>
                </a:solidFill>
              </a:rPr>
              <a:t>Similarly, PNG (A non-tourism country) is poised to grow by around 3% (1.2% as per IMF) in 2021.</a:t>
            </a:r>
            <a:endParaRPr lang="en-US" dirty="0">
              <a:solidFill>
                <a:srgbClr val="002060"/>
              </a:solidFill>
            </a:endParaRPr>
          </a:p>
        </p:txBody>
      </p:sp>
      <p:sp>
        <p:nvSpPr>
          <p:cNvPr id="7" name="TextBox 6"/>
          <p:cNvSpPr txBox="1"/>
          <p:nvPr/>
        </p:nvSpPr>
        <p:spPr>
          <a:xfrm>
            <a:off x="285750" y="1691430"/>
            <a:ext cx="3428999" cy="523220"/>
          </a:xfrm>
          <a:prstGeom prst="rect">
            <a:avLst/>
          </a:prstGeom>
          <a:noFill/>
        </p:spPr>
        <p:txBody>
          <a:bodyPr wrap="square" rtlCol="0">
            <a:spAutoFit/>
          </a:bodyPr>
          <a:lstStyle/>
          <a:p>
            <a:pPr algn="ctr"/>
            <a:r>
              <a:rPr lang="en-US" sz="2800" u="sng" dirty="0" smtClean="0">
                <a:solidFill>
                  <a:srgbClr val="002060"/>
                </a:solidFill>
                <a:latin typeface="Times New Roman" panose="02020603050405020304" pitchFamily="18" charset="0"/>
                <a:cs typeface="Times New Roman" panose="02020603050405020304" pitchFamily="18" charset="0"/>
              </a:rPr>
              <a:t>Some Observations</a:t>
            </a:r>
            <a:endParaRPr lang="en-US" sz="2800" u="sng"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3260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E709AE9-7303-4417-A769-872ECD93724F}"/>
              </a:ext>
            </a:extLst>
          </p:cNvPr>
          <p:cNvSpPr>
            <a:spLocks noGrp="1"/>
          </p:cNvSpPr>
          <p:nvPr>
            <p:ph type="title"/>
          </p:nvPr>
        </p:nvSpPr>
        <p:spPr>
          <a:xfrm>
            <a:off x="130629" y="221065"/>
            <a:ext cx="11917345" cy="1036236"/>
          </a:xfrm>
        </p:spPr>
        <p:txBody>
          <a:bodyPr>
            <a:noAutofit/>
          </a:bodyPr>
          <a:lstStyle/>
          <a:p>
            <a:pPr marL="974725" indent="-742950">
              <a:lnSpc>
                <a:spcPct val="100000"/>
              </a:lnSpc>
            </a:pPr>
            <a:r>
              <a:rPr lang="en-US" sz="2800" b="1" kern="0" spc="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5.0 Direct Impact of COVID-19 on the Tourism Sector of Fiji, Samoa and the Solomon </a:t>
            </a:r>
            <a:r>
              <a:rPr lang="en-US" sz="2800" b="1" kern="0" spc="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Islands</a:t>
            </a:r>
            <a:endParaRPr lang="en-AU" sz="2800" b="1" kern="0" spc="0" dirty="0">
              <a:solidFill>
                <a:srgbClr val="002060"/>
              </a:solidFill>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5AADD470-0502-4B2B-8211-5149CC88E3ED}" type="slidenum">
              <a:rPr lang="en-AU" smtClean="0"/>
              <a:t>13</a:t>
            </a:fld>
            <a:endParaRPr lang="en-AU"/>
          </a:p>
        </p:txBody>
      </p:sp>
      <p:graphicFrame>
        <p:nvGraphicFramePr>
          <p:cNvPr id="5" name="Table 4">
            <a:extLst>
              <a:ext uri="{FF2B5EF4-FFF2-40B4-BE49-F238E27FC236}">
                <a16:creationId xmlns:a16="http://schemas.microsoft.com/office/drawing/2014/main" id="{C95364F9-BF4A-48D7-B3D8-7CB2B892CB66}"/>
              </a:ext>
            </a:extLst>
          </p:cNvPr>
          <p:cNvGraphicFramePr>
            <a:graphicFrameLocks noGrp="1"/>
          </p:cNvGraphicFramePr>
          <p:nvPr>
            <p:extLst/>
          </p:nvPr>
        </p:nvGraphicFramePr>
        <p:xfrm>
          <a:off x="1238275" y="2399260"/>
          <a:ext cx="10447957" cy="3815461"/>
        </p:xfrm>
        <a:graphic>
          <a:graphicData uri="http://schemas.openxmlformats.org/drawingml/2006/table">
            <a:tbl>
              <a:tblPr firstRow="1" firstCol="1" bandRow="1">
                <a:tableStyleId>{5C22544A-7EE6-4342-B048-85BDC9FD1C3A}</a:tableStyleId>
              </a:tblPr>
              <a:tblGrid>
                <a:gridCol w="1740630">
                  <a:extLst>
                    <a:ext uri="{9D8B030D-6E8A-4147-A177-3AD203B41FA5}">
                      <a16:colId xmlns:a16="http://schemas.microsoft.com/office/drawing/2014/main" val="3986941958"/>
                    </a:ext>
                  </a:extLst>
                </a:gridCol>
                <a:gridCol w="1740630">
                  <a:extLst>
                    <a:ext uri="{9D8B030D-6E8A-4147-A177-3AD203B41FA5}">
                      <a16:colId xmlns:a16="http://schemas.microsoft.com/office/drawing/2014/main" val="2403751877"/>
                    </a:ext>
                  </a:extLst>
                </a:gridCol>
                <a:gridCol w="1742719">
                  <a:extLst>
                    <a:ext uri="{9D8B030D-6E8A-4147-A177-3AD203B41FA5}">
                      <a16:colId xmlns:a16="http://schemas.microsoft.com/office/drawing/2014/main" val="2371644855"/>
                    </a:ext>
                  </a:extLst>
                </a:gridCol>
                <a:gridCol w="1742719">
                  <a:extLst>
                    <a:ext uri="{9D8B030D-6E8A-4147-A177-3AD203B41FA5}">
                      <a16:colId xmlns:a16="http://schemas.microsoft.com/office/drawing/2014/main" val="233666778"/>
                    </a:ext>
                  </a:extLst>
                </a:gridCol>
                <a:gridCol w="1742719">
                  <a:extLst>
                    <a:ext uri="{9D8B030D-6E8A-4147-A177-3AD203B41FA5}">
                      <a16:colId xmlns:a16="http://schemas.microsoft.com/office/drawing/2014/main" val="884682728"/>
                    </a:ext>
                  </a:extLst>
                </a:gridCol>
                <a:gridCol w="1738540">
                  <a:extLst>
                    <a:ext uri="{9D8B030D-6E8A-4147-A177-3AD203B41FA5}">
                      <a16:colId xmlns:a16="http://schemas.microsoft.com/office/drawing/2014/main" val="1190219888"/>
                    </a:ext>
                  </a:extLst>
                </a:gridCol>
              </a:tblGrid>
              <a:tr h="291734">
                <a:tc>
                  <a:txBody>
                    <a:bodyPr/>
                    <a:lstStyle/>
                    <a:p>
                      <a:pPr algn="just">
                        <a:lnSpc>
                          <a:spcPct val="107000"/>
                        </a:lnSpc>
                        <a:spcAft>
                          <a:spcPts val="800"/>
                        </a:spcAft>
                      </a:pPr>
                      <a:r>
                        <a:rPr lang="en-US" sz="1800" dirty="0">
                          <a:solidFill>
                            <a:srgbClr val="002060"/>
                          </a:solidFill>
                          <a:effectLst/>
                        </a:rPr>
                        <a:t>Country</a:t>
                      </a:r>
                      <a:endParaRPr lang="en-A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Q4 2019</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dirty="0">
                          <a:solidFill>
                            <a:srgbClr val="002060"/>
                          </a:solidFill>
                          <a:effectLst/>
                        </a:rPr>
                        <a:t>Q1 2020</a:t>
                      </a:r>
                      <a:endParaRPr lang="en-A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Q2 2020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Q3 2020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dirty="0">
                          <a:solidFill>
                            <a:srgbClr val="002060"/>
                          </a:solidFill>
                          <a:effectLst/>
                        </a:rPr>
                        <a:t>Sept 2020</a:t>
                      </a:r>
                      <a:endParaRPr lang="en-A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6797807"/>
                  </a:ext>
                </a:extLst>
              </a:tr>
              <a:tr h="291734">
                <a:tc>
                  <a:txBody>
                    <a:bodyPr/>
                    <a:lstStyle/>
                    <a:p>
                      <a:pPr algn="just">
                        <a:lnSpc>
                          <a:spcPct val="107000"/>
                        </a:lnSpc>
                        <a:spcAft>
                          <a:spcPts val="800"/>
                        </a:spcAft>
                      </a:pPr>
                      <a:r>
                        <a:rPr lang="en-US" sz="1800" dirty="0">
                          <a:solidFill>
                            <a:srgbClr val="C00000"/>
                          </a:solidFill>
                          <a:effectLst/>
                          <a:latin typeface="Times New Roman" panose="02020603050405020304" pitchFamily="18" charset="0"/>
                          <a:cs typeface="Times New Roman" panose="02020603050405020304" pitchFamily="18" charset="0"/>
                        </a:rPr>
                        <a:t>Fiji</a:t>
                      </a:r>
                      <a:endParaRPr lang="en-A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dirty="0">
                          <a:solidFill>
                            <a:srgbClr val="C00000"/>
                          </a:solidFill>
                          <a:effectLst/>
                          <a:latin typeface="Times New Roman" panose="02020603050405020304" pitchFamily="18" charset="0"/>
                          <a:cs typeface="Times New Roman" panose="02020603050405020304" pitchFamily="18" charset="0"/>
                        </a:rPr>
                        <a:t>-0.4</a:t>
                      </a:r>
                      <a:endParaRPr lang="en-A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dirty="0">
                          <a:solidFill>
                            <a:srgbClr val="C00000"/>
                          </a:solidFill>
                          <a:effectLst/>
                          <a:latin typeface="Times New Roman" panose="02020603050405020304" pitchFamily="18" charset="0"/>
                          <a:cs typeface="Times New Roman" panose="02020603050405020304" pitchFamily="18" charset="0"/>
                        </a:rPr>
                        <a:t>-18.7</a:t>
                      </a:r>
                      <a:endParaRPr lang="en-A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dirty="0">
                          <a:solidFill>
                            <a:srgbClr val="C00000"/>
                          </a:solidFill>
                          <a:effectLst/>
                          <a:latin typeface="Times New Roman" panose="02020603050405020304" pitchFamily="18" charset="0"/>
                          <a:cs typeface="Times New Roman" panose="02020603050405020304" pitchFamily="18" charset="0"/>
                        </a:rPr>
                        <a:t>-99.2</a:t>
                      </a:r>
                      <a:endParaRPr lang="en-A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dirty="0">
                          <a:solidFill>
                            <a:srgbClr val="C00000"/>
                          </a:solidFill>
                          <a:effectLst/>
                          <a:latin typeface="Times New Roman" panose="02020603050405020304" pitchFamily="18" charset="0"/>
                          <a:cs typeface="Times New Roman" panose="02020603050405020304" pitchFamily="18" charset="0"/>
                        </a:rPr>
                        <a:t>-99.0</a:t>
                      </a:r>
                      <a:endParaRPr lang="en-A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dirty="0">
                          <a:solidFill>
                            <a:srgbClr val="C00000"/>
                          </a:solidFill>
                          <a:effectLst/>
                          <a:latin typeface="Times New Roman" panose="02020603050405020304" pitchFamily="18" charset="0"/>
                          <a:cs typeface="Times New Roman" panose="02020603050405020304" pitchFamily="18" charset="0"/>
                        </a:rPr>
                        <a:t>-98.8</a:t>
                      </a:r>
                      <a:endParaRPr lang="en-A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45350422"/>
                  </a:ext>
                </a:extLst>
              </a:tr>
              <a:tr h="291734">
                <a:tc>
                  <a:txBody>
                    <a:bodyPr/>
                    <a:lstStyle/>
                    <a:p>
                      <a:pPr algn="just">
                        <a:lnSpc>
                          <a:spcPct val="107000"/>
                        </a:lnSpc>
                        <a:spcAft>
                          <a:spcPts val="800"/>
                        </a:spcAft>
                      </a:pPr>
                      <a:r>
                        <a:rPr lang="en-US" sz="1800" dirty="0">
                          <a:solidFill>
                            <a:srgbClr val="C00000"/>
                          </a:solidFill>
                          <a:effectLst/>
                        </a:rPr>
                        <a:t>Solomon Islands</a:t>
                      </a:r>
                      <a:endParaRPr lang="en-AU" sz="1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dirty="0">
                          <a:solidFill>
                            <a:srgbClr val="C00000"/>
                          </a:solidFill>
                          <a:effectLst/>
                        </a:rPr>
                        <a:t>13.8</a:t>
                      </a:r>
                      <a:endParaRPr lang="en-AU" sz="1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dirty="0">
                          <a:solidFill>
                            <a:srgbClr val="C00000"/>
                          </a:solidFill>
                          <a:effectLst/>
                        </a:rPr>
                        <a:t>-36.3</a:t>
                      </a:r>
                      <a:endParaRPr lang="en-AU" sz="1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dirty="0">
                          <a:solidFill>
                            <a:srgbClr val="C00000"/>
                          </a:solidFill>
                          <a:effectLst/>
                        </a:rPr>
                        <a:t>-100</a:t>
                      </a:r>
                      <a:endParaRPr lang="en-AU" sz="1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dirty="0">
                          <a:solidFill>
                            <a:srgbClr val="C00000"/>
                          </a:solidFill>
                          <a:effectLst/>
                        </a:rPr>
                        <a:t>-100</a:t>
                      </a:r>
                      <a:endParaRPr lang="en-AU" sz="1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dirty="0">
                          <a:solidFill>
                            <a:srgbClr val="C00000"/>
                          </a:solidFill>
                          <a:effectLst/>
                        </a:rPr>
                        <a:t>-100</a:t>
                      </a:r>
                      <a:endParaRPr lang="en-AU" sz="1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8366601"/>
                  </a:ext>
                </a:extLst>
              </a:tr>
              <a:tr h="291734">
                <a:tc>
                  <a:txBody>
                    <a:bodyPr/>
                    <a:lstStyle/>
                    <a:p>
                      <a:pPr algn="just">
                        <a:lnSpc>
                          <a:spcPct val="107000"/>
                        </a:lnSpc>
                        <a:spcAft>
                          <a:spcPts val="800"/>
                        </a:spcAft>
                      </a:pPr>
                      <a:r>
                        <a:rPr lang="en-US" sz="1800" dirty="0">
                          <a:solidFill>
                            <a:srgbClr val="C00000"/>
                          </a:solidFill>
                          <a:effectLst/>
                        </a:rPr>
                        <a:t>Samoa</a:t>
                      </a:r>
                      <a:endParaRPr lang="en-AU" sz="1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dirty="0">
                          <a:solidFill>
                            <a:srgbClr val="C00000"/>
                          </a:solidFill>
                          <a:effectLst/>
                        </a:rPr>
                        <a:t>-10.7</a:t>
                      </a:r>
                      <a:endParaRPr lang="en-AU" sz="1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dirty="0">
                          <a:solidFill>
                            <a:srgbClr val="C00000"/>
                          </a:solidFill>
                          <a:effectLst/>
                        </a:rPr>
                        <a:t>-36.2</a:t>
                      </a:r>
                      <a:endParaRPr lang="en-AU" sz="1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dirty="0">
                          <a:solidFill>
                            <a:srgbClr val="C00000"/>
                          </a:solidFill>
                          <a:effectLst/>
                        </a:rPr>
                        <a:t>-100</a:t>
                      </a:r>
                      <a:endParaRPr lang="en-AU" sz="1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dirty="0">
                          <a:solidFill>
                            <a:srgbClr val="C00000"/>
                          </a:solidFill>
                          <a:effectLst/>
                        </a:rPr>
                        <a:t>-100</a:t>
                      </a:r>
                      <a:endParaRPr lang="en-AU" sz="1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dirty="0">
                          <a:solidFill>
                            <a:srgbClr val="C00000"/>
                          </a:solidFill>
                          <a:effectLst/>
                        </a:rPr>
                        <a:t>-100</a:t>
                      </a:r>
                      <a:endParaRPr lang="en-AU" sz="1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57988992"/>
                  </a:ext>
                </a:extLst>
              </a:tr>
              <a:tr h="291734">
                <a:tc>
                  <a:txBody>
                    <a:bodyPr/>
                    <a:lstStyle/>
                    <a:p>
                      <a:pPr algn="just">
                        <a:lnSpc>
                          <a:spcPct val="107000"/>
                        </a:lnSpc>
                        <a:spcAft>
                          <a:spcPts val="800"/>
                        </a:spcAft>
                      </a:pPr>
                      <a:r>
                        <a:rPr lang="en-US" sz="1800">
                          <a:solidFill>
                            <a:srgbClr val="002060"/>
                          </a:solidFill>
                          <a:effectLst/>
                        </a:rPr>
                        <a:t>Micronesia</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-0.6</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-24.3</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-100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a:solidFill>
                            <a:srgbClr val="002060"/>
                          </a:solidFill>
                          <a:effectLst/>
                        </a:rPr>
                        <a:t>-100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a:solidFill>
                            <a:srgbClr val="002060"/>
                          </a:solidFill>
                          <a:effectLst/>
                        </a:rPr>
                        <a:t>-100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07070163"/>
                  </a:ext>
                </a:extLst>
              </a:tr>
              <a:tr h="291734">
                <a:tc>
                  <a:txBody>
                    <a:bodyPr/>
                    <a:lstStyle/>
                    <a:p>
                      <a:pPr algn="just">
                        <a:lnSpc>
                          <a:spcPct val="107000"/>
                        </a:lnSpc>
                        <a:spcAft>
                          <a:spcPts val="800"/>
                        </a:spcAft>
                      </a:pPr>
                      <a:r>
                        <a:rPr lang="en-US" sz="1800">
                          <a:solidFill>
                            <a:srgbClr val="002060"/>
                          </a:solidFill>
                          <a:effectLst/>
                        </a:rPr>
                        <a:t>Palau</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22.6</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-30.7</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-100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a:solidFill>
                            <a:srgbClr val="002060"/>
                          </a:solidFill>
                          <a:effectLst/>
                        </a:rPr>
                        <a:t>-100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a:solidFill>
                            <a:srgbClr val="002060"/>
                          </a:solidFill>
                          <a:effectLst/>
                        </a:rPr>
                        <a:t>-100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58203078"/>
                  </a:ext>
                </a:extLst>
              </a:tr>
              <a:tr h="583467">
                <a:tc>
                  <a:txBody>
                    <a:bodyPr/>
                    <a:lstStyle/>
                    <a:p>
                      <a:pPr>
                        <a:lnSpc>
                          <a:spcPct val="107000"/>
                        </a:lnSpc>
                        <a:spcAft>
                          <a:spcPts val="800"/>
                        </a:spcAft>
                      </a:pPr>
                      <a:r>
                        <a:rPr lang="en-US" sz="1800" dirty="0">
                          <a:solidFill>
                            <a:srgbClr val="002060"/>
                          </a:solidFill>
                          <a:effectLst/>
                        </a:rPr>
                        <a:t>Papua New Guinea</a:t>
                      </a:r>
                      <a:endParaRPr lang="en-A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-0.8</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-17.9</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-98.1</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-97.3</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-96.9</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81514469"/>
                  </a:ext>
                </a:extLst>
              </a:tr>
              <a:tr h="291734">
                <a:tc>
                  <a:txBody>
                    <a:bodyPr/>
                    <a:lstStyle/>
                    <a:p>
                      <a:pPr algn="just">
                        <a:lnSpc>
                          <a:spcPct val="107000"/>
                        </a:lnSpc>
                        <a:spcAft>
                          <a:spcPts val="800"/>
                        </a:spcAft>
                      </a:pPr>
                      <a:r>
                        <a:rPr lang="en-US" sz="1800">
                          <a:solidFill>
                            <a:srgbClr val="002060"/>
                          </a:solidFill>
                          <a:effectLst/>
                        </a:rPr>
                        <a:t>RMI</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2.5</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-20.9</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-100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a:solidFill>
                            <a:srgbClr val="002060"/>
                          </a:solidFill>
                          <a:effectLst/>
                        </a:rPr>
                        <a:t>-100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a:solidFill>
                            <a:srgbClr val="002060"/>
                          </a:solidFill>
                          <a:effectLst/>
                        </a:rPr>
                        <a:t>-100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3736892"/>
                  </a:ext>
                </a:extLst>
              </a:tr>
              <a:tr h="291734">
                <a:tc>
                  <a:txBody>
                    <a:bodyPr/>
                    <a:lstStyle/>
                    <a:p>
                      <a:pPr algn="just">
                        <a:lnSpc>
                          <a:spcPct val="107000"/>
                        </a:lnSpc>
                        <a:spcAft>
                          <a:spcPts val="800"/>
                        </a:spcAft>
                      </a:pPr>
                      <a:r>
                        <a:rPr lang="en-US" sz="1800">
                          <a:solidFill>
                            <a:srgbClr val="002060"/>
                          </a:solidFill>
                          <a:effectLst/>
                        </a:rPr>
                        <a:t>Tonga</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30.8</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-41.3</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-100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a:solidFill>
                            <a:srgbClr val="002060"/>
                          </a:solidFill>
                          <a:effectLst/>
                        </a:rPr>
                        <a:t>-100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a:solidFill>
                            <a:srgbClr val="002060"/>
                          </a:solidFill>
                          <a:effectLst/>
                        </a:rPr>
                        <a:t>-100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82461569"/>
                  </a:ext>
                </a:extLst>
              </a:tr>
              <a:tr h="291734">
                <a:tc>
                  <a:txBody>
                    <a:bodyPr/>
                    <a:lstStyle/>
                    <a:p>
                      <a:pPr algn="just">
                        <a:lnSpc>
                          <a:spcPct val="107000"/>
                        </a:lnSpc>
                        <a:spcAft>
                          <a:spcPts val="800"/>
                        </a:spcAft>
                      </a:pPr>
                      <a:r>
                        <a:rPr lang="en-US" sz="1800">
                          <a:solidFill>
                            <a:srgbClr val="002060"/>
                          </a:solidFill>
                          <a:effectLst/>
                        </a:rPr>
                        <a:t>Tuvalu</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8.8</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-22.3</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-100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a:solidFill>
                            <a:srgbClr val="002060"/>
                          </a:solidFill>
                          <a:effectLst/>
                        </a:rPr>
                        <a:t>-100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a:solidFill>
                            <a:srgbClr val="002060"/>
                          </a:solidFill>
                          <a:effectLst/>
                        </a:rPr>
                        <a:t>-100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8252784"/>
                  </a:ext>
                </a:extLst>
              </a:tr>
              <a:tr h="291734">
                <a:tc>
                  <a:txBody>
                    <a:bodyPr/>
                    <a:lstStyle/>
                    <a:p>
                      <a:pPr algn="just">
                        <a:lnSpc>
                          <a:spcPct val="107000"/>
                        </a:lnSpc>
                        <a:spcAft>
                          <a:spcPts val="800"/>
                        </a:spcAft>
                      </a:pPr>
                      <a:r>
                        <a:rPr lang="en-US" sz="1800" dirty="0">
                          <a:solidFill>
                            <a:srgbClr val="002060"/>
                          </a:solidFill>
                          <a:effectLst/>
                        </a:rPr>
                        <a:t>Vanuatu</a:t>
                      </a:r>
                      <a:endParaRPr lang="en-A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11.0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-2.0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-100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a:solidFill>
                            <a:srgbClr val="002060"/>
                          </a:solidFill>
                          <a:effectLst/>
                        </a:rPr>
                        <a:t>-100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a:solidFill>
                            <a:srgbClr val="002060"/>
                          </a:solidFill>
                          <a:effectLst/>
                        </a:rPr>
                        <a:t>-100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1142438"/>
                  </a:ext>
                </a:extLst>
              </a:tr>
              <a:tr h="291734">
                <a:tc>
                  <a:txBody>
                    <a:bodyPr/>
                    <a:lstStyle/>
                    <a:p>
                      <a:pPr algn="just">
                        <a:lnSpc>
                          <a:spcPct val="107000"/>
                        </a:lnSpc>
                        <a:spcAft>
                          <a:spcPts val="800"/>
                        </a:spcAft>
                      </a:pPr>
                      <a:r>
                        <a:rPr lang="en-US" sz="1800">
                          <a:solidFill>
                            <a:srgbClr val="002060"/>
                          </a:solidFill>
                          <a:effectLst/>
                        </a:rPr>
                        <a:t>Kiribati</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16.9</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-35.3</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solidFill>
                            <a:srgbClr val="002060"/>
                          </a:solidFill>
                          <a:effectLst/>
                        </a:rPr>
                        <a:t>-100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a:solidFill>
                            <a:srgbClr val="002060"/>
                          </a:solidFill>
                          <a:effectLst/>
                        </a:rPr>
                        <a:t>-100</a:t>
                      </a:r>
                      <a:endParaRPr lang="en-A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dirty="0">
                          <a:solidFill>
                            <a:srgbClr val="002060"/>
                          </a:solidFill>
                          <a:effectLst/>
                        </a:rPr>
                        <a:t>-100</a:t>
                      </a:r>
                      <a:endParaRPr lang="en-A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20179352"/>
                  </a:ext>
                </a:extLst>
              </a:tr>
            </a:tbl>
          </a:graphicData>
        </a:graphic>
      </p:graphicFrame>
      <p:sp>
        <p:nvSpPr>
          <p:cNvPr id="6" name="Rectangle 1">
            <a:extLst>
              <a:ext uri="{FF2B5EF4-FFF2-40B4-BE49-F238E27FC236}">
                <a16:creationId xmlns:a16="http://schemas.microsoft.com/office/drawing/2014/main" id="{FC0E4BFD-1CC3-4973-AF9A-3E0DCE0D1958}"/>
              </a:ext>
            </a:extLst>
          </p:cNvPr>
          <p:cNvSpPr>
            <a:spLocks noChangeArrowheads="1"/>
          </p:cNvSpPr>
          <p:nvPr/>
        </p:nvSpPr>
        <p:spPr bwMode="auto">
          <a:xfrm>
            <a:off x="1238275" y="1654101"/>
            <a:ext cx="91577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Table 8: Visitor Arrivals by Destination Country (Based On 12-Month Percentage Change) </a:t>
            </a:r>
            <a:endParaRPr kumimoji="0" lang="en-AU" altLang="en-US" b="0" i="0" u="none" strike="noStrike" cap="none" normalizeH="0" baseline="0" dirty="0">
              <a:ln>
                <a:noFill/>
              </a:ln>
              <a:solidFill>
                <a:schemeClr val="tx1"/>
              </a:solidFill>
              <a:effectLst/>
            </a:endParaRPr>
          </a:p>
        </p:txBody>
      </p:sp>
      <p:sp>
        <p:nvSpPr>
          <p:cNvPr id="8" name="TextBox 7">
            <a:extLst>
              <a:ext uri="{FF2B5EF4-FFF2-40B4-BE49-F238E27FC236}">
                <a16:creationId xmlns:a16="http://schemas.microsoft.com/office/drawing/2014/main" id="{08F5E358-25FC-468B-B55A-0BEA3AF32489}"/>
              </a:ext>
            </a:extLst>
          </p:cNvPr>
          <p:cNvSpPr txBox="1"/>
          <p:nvPr/>
        </p:nvSpPr>
        <p:spPr>
          <a:xfrm>
            <a:off x="1354215" y="6238532"/>
            <a:ext cx="6094520" cy="369332"/>
          </a:xfrm>
          <a:prstGeom prst="rect">
            <a:avLst/>
          </a:prstGeom>
          <a:noFill/>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Source: IMF (2020)</a:t>
            </a:r>
            <a:endParaRPr kumimoji="0" lang="en-US" altLang="en-US" sz="2800" b="0" i="0" u="none" strike="noStrike" cap="none" normalizeH="0" baseline="0" dirty="0">
              <a:ln>
                <a:noFill/>
              </a:ln>
              <a:solidFill>
                <a:srgbClr val="002060"/>
              </a:solidFill>
              <a:effectLst/>
              <a:latin typeface="Arial" panose="020B0604020202020204" pitchFamily="34" charset="0"/>
            </a:endParaRPr>
          </a:p>
        </p:txBody>
      </p:sp>
    </p:spTree>
    <p:extLst>
      <p:ext uri="{BB962C8B-B14F-4D97-AF65-F5344CB8AC3E}">
        <p14:creationId xmlns:p14="http://schemas.microsoft.com/office/powerpoint/2010/main" val="2137034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02F11-D5FC-4031-B130-3E519BC1DB4D}"/>
              </a:ext>
            </a:extLst>
          </p:cNvPr>
          <p:cNvSpPr>
            <a:spLocks noGrp="1"/>
          </p:cNvSpPr>
          <p:nvPr>
            <p:ph type="title"/>
          </p:nvPr>
        </p:nvSpPr>
        <p:spPr>
          <a:xfrm>
            <a:off x="1024127" y="585216"/>
            <a:ext cx="10396347" cy="690925"/>
          </a:xfrm>
        </p:spPr>
        <p:txBody>
          <a:bodyPr>
            <a:normAutofit fontScale="90000"/>
          </a:bodyPr>
          <a:lstStyle/>
          <a:p>
            <a:r>
              <a:rPr lang="en-AU" sz="4000" b="1" dirty="0">
                <a:solidFill>
                  <a:srgbClr val="002060"/>
                </a:solidFill>
                <a:latin typeface="Times New Roman" panose="02020603050405020304" pitchFamily="18" charset="0"/>
                <a:cs typeface="Times New Roman" panose="02020603050405020304" pitchFamily="18" charset="0"/>
              </a:rPr>
              <a:t>5.0 Fiji’s </a:t>
            </a:r>
            <a:r>
              <a:rPr lang="en-AU" sz="4000" b="1" dirty="0" smtClean="0">
                <a:solidFill>
                  <a:srgbClr val="002060"/>
                </a:solidFill>
                <a:latin typeface="Times New Roman" panose="02020603050405020304" pitchFamily="18" charset="0"/>
                <a:cs typeface="Times New Roman" panose="02020603050405020304" pitchFamily="18" charset="0"/>
              </a:rPr>
              <a:t>TOURISM Case – some details</a:t>
            </a:r>
            <a:endParaRPr lang="en-AU" sz="4000" b="1" dirty="0">
              <a:solidFill>
                <a:srgbClr val="002060"/>
              </a:solidFill>
              <a:latin typeface="Times New Roman" panose="02020603050405020304" pitchFamily="18"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22E505A3-B3F8-4D4A-94CF-E3C425C15ACB}"/>
              </a:ext>
            </a:extLst>
          </p:cNvPr>
          <p:cNvSpPr>
            <a:spLocks noGrp="1"/>
          </p:cNvSpPr>
          <p:nvPr>
            <p:ph idx="1"/>
          </p:nvPr>
        </p:nvSpPr>
        <p:spPr>
          <a:xfrm>
            <a:off x="843257" y="1451986"/>
            <a:ext cx="10510543" cy="3110490"/>
          </a:xfrm>
        </p:spPr>
        <p:txBody>
          <a:bodyPr>
            <a:noAutofit/>
          </a:bodyPr>
          <a:lstStyle/>
          <a:p>
            <a:pPr marL="461963" indent="-461963">
              <a:buFont typeface="Wingdings" panose="05000000000000000000" pitchFamily="2" charset="2"/>
              <a:buChar char="q"/>
            </a:pPr>
            <a:r>
              <a:rPr lang="en-US" sz="2400" dirty="0">
                <a:solidFill>
                  <a:srgbClr val="002060"/>
                </a:solidFill>
                <a:latin typeface="Times New Roman" panose="02020603050405020304" pitchFamily="18" charset="0"/>
                <a:cs typeface="Times New Roman" panose="02020603050405020304" pitchFamily="18" charset="0"/>
              </a:rPr>
              <a:t>In late March 2020, the Fiji Hotels &amp; Tourism Association announced </a:t>
            </a:r>
            <a:r>
              <a:rPr lang="en-US" sz="2400" dirty="0" smtClean="0">
                <a:solidFill>
                  <a:srgbClr val="002060"/>
                </a:solidFill>
                <a:latin typeface="Times New Roman" panose="02020603050405020304" pitchFamily="18" charset="0"/>
                <a:cs typeface="Times New Roman" panose="02020603050405020304" pitchFamily="18" charset="0"/>
              </a:rPr>
              <a:t>93</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smtClean="0">
                <a:solidFill>
                  <a:srgbClr val="002060"/>
                </a:solidFill>
                <a:latin typeface="Times New Roman" panose="02020603050405020304" pitchFamily="18" charset="0"/>
                <a:cs typeface="Times New Roman" panose="02020603050405020304" pitchFamily="18" charset="0"/>
              </a:rPr>
              <a:t>closure of operations decline </a:t>
            </a:r>
            <a:r>
              <a:rPr lang="en-US" sz="2400" dirty="0">
                <a:solidFill>
                  <a:srgbClr val="002060"/>
                </a:solidFill>
                <a:latin typeface="Times New Roman" panose="02020603050405020304" pitchFamily="18" charset="0"/>
                <a:cs typeface="Times New Roman" panose="02020603050405020304" pitchFamily="18" charset="0"/>
              </a:rPr>
              <a:t>in the tourist numbers.</a:t>
            </a:r>
          </a:p>
          <a:p>
            <a:pPr marL="512763" indent="-512763">
              <a:buFont typeface="Wingdings" panose="05000000000000000000" pitchFamily="2" charset="2"/>
              <a:buChar char="q"/>
            </a:pP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According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to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ADB, Fiji’s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tourism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industry is likely to return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to the pre-COVID levels by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2023. However, much depends on how the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vaccine is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made available in the region (including Australia and New Zealand).</a:t>
            </a:r>
            <a:endPar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61963" indent="-461963">
              <a:buFont typeface="Wingdings" panose="05000000000000000000" pitchFamily="2" charset="2"/>
              <a:buChar char="q"/>
            </a:pP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As per July 2020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IFC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survey, 50</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of tourism businesses are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currently in hibernation and or fully shut down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while 35%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are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operating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reduced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hours. </a:t>
            </a:r>
            <a:endParaRPr lang="en-AU" sz="2400" dirty="0">
              <a:solidFill>
                <a:srgbClr val="002060"/>
              </a:solidFill>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AADD470-0502-4B2B-8211-5149CC88E3ED}" type="slidenum">
              <a:rPr lang="en-AU" smtClean="0"/>
              <a:t>14</a:t>
            </a:fld>
            <a:endParaRPr lang="en-AU"/>
          </a:p>
        </p:txBody>
      </p:sp>
    </p:spTree>
    <p:extLst>
      <p:ext uri="{BB962C8B-B14F-4D97-AF65-F5344CB8AC3E}">
        <p14:creationId xmlns:p14="http://schemas.microsoft.com/office/powerpoint/2010/main" val="2233513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842F8E-04C5-41BD-9E17-D8B752AAC208}"/>
              </a:ext>
            </a:extLst>
          </p:cNvPr>
          <p:cNvSpPr>
            <a:spLocks noGrp="1"/>
          </p:cNvSpPr>
          <p:nvPr>
            <p:ph type="title"/>
          </p:nvPr>
        </p:nvSpPr>
        <p:spPr>
          <a:xfrm>
            <a:off x="1024128" y="585216"/>
            <a:ext cx="9720072" cy="680876"/>
          </a:xfrm>
        </p:spPr>
        <p:txBody>
          <a:bodyPr>
            <a:normAutofit/>
          </a:bodyPr>
          <a:lstStyle/>
          <a:p>
            <a:r>
              <a:rPr lang="en-AU" sz="3600" b="1" dirty="0">
                <a:solidFill>
                  <a:srgbClr val="002060"/>
                </a:solidFill>
                <a:latin typeface="Times New Roman" panose="02020603050405020304" pitchFamily="18" charset="0"/>
                <a:cs typeface="Times New Roman" panose="02020603050405020304" pitchFamily="18" charset="0"/>
              </a:rPr>
              <a:t>Solomon Islands Case</a:t>
            </a:r>
          </a:p>
        </p:txBody>
      </p:sp>
      <p:sp>
        <p:nvSpPr>
          <p:cNvPr id="6" name="Content Placeholder 5">
            <a:extLst>
              <a:ext uri="{FF2B5EF4-FFF2-40B4-BE49-F238E27FC236}">
                <a16:creationId xmlns:a16="http://schemas.microsoft.com/office/drawing/2014/main" id="{1AB03239-63CF-4F73-99C6-B98B8890FF7C}"/>
              </a:ext>
            </a:extLst>
          </p:cNvPr>
          <p:cNvSpPr>
            <a:spLocks noGrp="1"/>
          </p:cNvSpPr>
          <p:nvPr>
            <p:ph idx="1"/>
          </p:nvPr>
        </p:nvSpPr>
        <p:spPr>
          <a:xfrm>
            <a:off x="852677" y="1574555"/>
            <a:ext cx="10340559" cy="3111745"/>
          </a:xfrm>
        </p:spPr>
        <p:txBody>
          <a:bodyPr>
            <a:normAutofit/>
          </a:bodyPr>
          <a:lstStyle/>
          <a:p>
            <a:pPr marL="461963" indent="-461963">
              <a:buFont typeface="Wingdings" panose="05000000000000000000" pitchFamily="2" charset="2"/>
              <a:buChar char="q"/>
            </a:pP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Similarly in Solomon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Islands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businesses are either hibernating or completely shut down.  </a:t>
            </a:r>
            <a:endPar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61963" indent="-461963">
              <a:buFont typeface="Wingdings" panose="05000000000000000000" pitchFamily="2" charset="2"/>
              <a:buChar char="q"/>
            </a:pP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From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January to March 2020, the tourism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declined sector in Solomon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Islands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declined to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50%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in revenues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Lilomo</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2020).  </a:t>
            </a:r>
          </a:p>
          <a:p>
            <a:pPr marL="461963" indent="-461963">
              <a:buFont typeface="Wingdings" panose="05000000000000000000" pitchFamily="2" charset="2"/>
              <a:buChar char="q"/>
            </a:pP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Beyond April 2020, the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major hotels in the Solomon Islands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experienced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low occupancy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of around 10% to 18%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Lilomo</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2020).  </a:t>
            </a:r>
          </a:p>
          <a:p>
            <a:pPr marL="461963" indent="-461963">
              <a:buFont typeface="Wingdings" panose="05000000000000000000" pitchFamily="2" charset="2"/>
              <a:buChar char="q"/>
            </a:pP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This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is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expected to continue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until the global situation normalizes. </a:t>
            </a:r>
            <a:endParaRPr lang="en-AU" sz="2400" dirty="0">
              <a:solidFill>
                <a:srgbClr val="002060"/>
              </a:solidFill>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5AADD470-0502-4B2B-8211-5149CC88E3ED}" type="slidenum">
              <a:rPr lang="en-AU" smtClean="0"/>
              <a:t>15</a:t>
            </a:fld>
            <a:endParaRPr lang="en-AU"/>
          </a:p>
        </p:txBody>
      </p:sp>
    </p:spTree>
    <p:extLst>
      <p:ext uri="{BB962C8B-B14F-4D97-AF65-F5344CB8AC3E}">
        <p14:creationId xmlns:p14="http://schemas.microsoft.com/office/powerpoint/2010/main" val="1902368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B65A4-FD2A-4A1E-8C58-308BB78D6521}"/>
              </a:ext>
            </a:extLst>
          </p:cNvPr>
          <p:cNvSpPr>
            <a:spLocks noGrp="1"/>
          </p:cNvSpPr>
          <p:nvPr>
            <p:ph type="title"/>
          </p:nvPr>
        </p:nvSpPr>
        <p:spPr>
          <a:xfrm>
            <a:off x="1024128" y="585216"/>
            <a:ext cx="9720072" cy="640683"/>
          </a:xfrm>
        </p:spPr>
        <p:txBody>
          <a:bodyPr>
            <a:normAutofit/>
          </a:bodyPr>
          <a:lstStyle/>
          <a:p>
            <a:r>
              <a:rPr lang="en-AU" sz="3600" b="1" dirty="0">
                <a:solidFill>
                  <a:srgbClr val="002060"/>
                </a:solidFill>
                <a:latin typeface="Times New Roman" panose="02020603050405020304" pitchFamily="18" charset="0"/>
                <a:cs typeface="Times New Roman" panose="02020603050405020304" pitchFamily="18" charset="0"/>
              </a:rPr>
              <a:t>Samoa’s Case</a:t>
            </a:r>
          </a:p>
        </p:txBody>
      </p:sp>
      <p:sp>
        <p:nvSpPr>
          <p:cNvPr id="3" name="Content Placeholder 2">
            <a:extLst>
              <a:ext uri="{FF2B5EF4-FFF2-40B4-BE49-F238E27FC236}">
                <a16:creationId xmlns:a16="http://schemas.microsoft.com/office/drawing/2014/main" id="{69AD73D4-3922-4387-90FD-BDAEA30F65A5}"/>
              </a:ext>
            </a:extLst>
          </p:cNvPr>
          <p:cNvSpPr>
            <a:spLocks noGrp="1"/>
          </p:cNvSpPr>
          <p:nvPr>
            <p:ph idx="1"/>
          </p:nvPr>
        </p:nvSpPr>
        <p:spPr>
          <a:xfrm>
            <a:off x="873402" y="1793632"/>
            <a:ext cx="10863073" cy="2349744"/>
          </a:xfrm>
        </p:spPr>
        <p:txBody>
          <a:bodyPr>
            <a:normAutofit/>
          </a:bodyPr>
          <a:lstStyle/>
          <a:p>
            <a:pPr marL="461963" indent="-461963">
              <a:buFont typeface="Wingdings" panose="05000000000000000000" pitchFamily="2" charset="2"/>
              <a:buChar char="q"/>
            </a:pP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Tourism Earnings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and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Remittances declined by more than 60% in March 2020 (Samoa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Bureau of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Statistics, CBS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(Fruean, 2020).  </a:t>
            </a:r>
          </a:p>
          <a:p>
            <a:pPr marL="461963" indent="-461963">
              <a:buFont typeface="Wingdings" panose="05000000000000000000" pitchFamily="2" charset="2"/>
              <a:buChar char="q"/>
            </a:pP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As everywhere else the situation worsened beyond 90% once the global restrictions cam into effect post-April 2020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(Fruean, 2020</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461963" indent="-461963">
              <a:buFont typeface="Wingdings" panose="05000000000000000000" pitchFamily="2" charset="2"/>
              <a:buChar char="q"/>
            </a:pPr>
            <a:r>
              <a:rPr lang="en-US" sz="2400"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situation continue now and expected to remain until mid 2021.</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AU" sz="2400" dirty="0">
              <a:solidFill>
                <a:srgbClr val="002060"/>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AADD470-0502-4B2B-8211-5149CC88E3ED}" type="slidenum">
              <a:rPr lang="en-AU" smtClean="0"/>
              <a:t>16</a:t>
            </a:fld>
            <a:endParaRPr lang="en-AU"/>
          </a:p>
        </p:txBody>
      </p:sp>
    </p:spTree>
    <p:extLst>
      <p:ext uri="{BB962C8B-B14F-4D97-AF65-F5344CB8AC3E}">
        <p14:creationId xmlns:p14="http://schemas.microsoft.com/office/powerpoint/2010/main" val="2947129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FD923-D55A-426D-A415-5CBBB462D01A}"/>
              </a:ext>
            </a:extLst>
          </p:cNvPr>
          <p:cNvSpPr>
            <a:spLocks noGrp="1"/>
          </p:cNvSpPr>
          <p:nvPr>
            <p:ph type="title"/>
          </p:nvPr>
        </p:nvSpPr>
        <p:spPr>
          <a:xfrm>
            <a:off x="622997" y="253535"/>
            <a:ext cx="11349927" cy="1053063"/>
          </a:xfrm>
        </p:spPr>
        <p:txBody>
          <a:bodyPr>
            <a:noAutofit/>
          </a:bodyPr>
          <a:lstStyle/>
          <a:p>
            <a:pPr marL="854075" indent="-854075">
              <a:lnSpc>
                <a:spcPct val="100000"/>
              </a:lnSpc>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6.0 </a:t>
            </a:r>
            <a:r>
              <a:rPr lang="en-US" sz="2800" b="1" dirty="0" smtClean="0">
                <a:effectLst/>
                <a:latin typeface="Times New Roman" panose="02020603050405020304" pitchFamily="18" charset="0"/>
                <a:ea typeface="Calibri" panose="020F0502020204030204" pitchFamily="34" charset="0"/>
                <a:cs typeface="Times New Roman" panose="02020603050405020304" pitchFamily="18" charset="0"/>
              </a:rPr>
              <a:t>Fiji - National </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Governments Fiscal Stimulus Package to Revitalize the Contracting </a:t>
            </a:r>
            <a:r>
              <a:rPr lang="en-US" sz="2800" b="1" dirty="0" smtClean="0">
                <a:effectLst/>
                <a:latin typeface="Times New Roman" panose="02020603050405020304" pitchFamily="18" charset="0"/>
                <a:ea typeface="Calibri" panose="020F0502020204030204" pitchFamily="34" charset="0"/>
                <a:cs typeface="Times New Roman" panose="02020603050405020304" pitchFamily="18" charset="0"/>
              </a:rPr>
              <a:t>Economy</a:t>
            </a:r>
            <a:endParaRPr lang="en-AU"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CF0DB59-0C9C-49A5-8284-64E60C584D1D}"/>
              </a:ext>
            </a:extLst>
          </p:cNvPr>
          <p:cNvSpPr>
            <a:spLocks noGrp="1"/>
          </p:cNvSpPr>
          <p:nvPr>
            <p:ph idx="1"/>
          </p:nvPr>
        </p:nvSpPr>
        <p:spPr>
          <a:xfrm>
            <a:off x="884799" y="1642971"/>
            <a:ext cx="11154801" cy="4614954"/>
          </a:xfrm>
        </p:spPr>
        <p:txBody>
          <a:bodyPr>
            <a:noAutofit/>
          </a:bodyPr>
          <a:lstStyle/>
          <a:p>
            <a:pPr marL="461963" indent="-461963">
              <a:lnSpc>
                <a:spcPct val="100000"/>
              </a:lnSpc>
              <a:spcBef>
                <a:spcPts val="0"/>
              </a:spcBef>
              <a:spcAft>
                <a:spcPts val="0"/>
              </a:spcAft>
              <a:buFont typeface="Wingdings" panose="05000000000000000000" pitchFamily="2" charset="2"/>
              <a:buChar char="q"/>
            </a:pP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In March 2020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Fijian government announced </a:t>
            </a:r>
            <a:r>
              <a:rPr lang="en-US" sz="2400"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Covid-19 Budget to adjust allocations to the 2019-20 National Budget. Under this adjustment new allocations to the health sector were considered to address the pandemic related expenditures</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61963" indent="-461963">
              <a:lnSpc>
                <a:spcPct val="100000"/>
              </a:lnSpc>
              <a:spcBef>
                <a:spcPts val="0"/>
              </a:spcBef>
              <a:spcAft>
                <a:spcPts val="0"/>
              </a:spcAft>
              <a:buFont typeface="Wingdings" panose="05000000000000000000" pitchFamily="2" charset="2"/>
              <a:buChar char="q"/>
            </a:pP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Under the government announcements, the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Fiji National Provident Fund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was allowed to release its funds to cater for those who lost their jobs. Around FJ$1 billion was earmarked for this purpose, which included government borrowing.</a:t>
            </a:r>
          </a:p>
          <a:p>
            <a:pPr marL="461963" indent="-461963">
              <a:lnSpc>
                <a:spcPct val="100000"/>
              </a:lnSpc>
              <a:spcBef>
                <a:spcPts val="0"/>
              </a:spcBef>
              <a:spcAft>
                <a:spcPts val="0"/>
              </a:spcAft>
              <a:buFont typeface="Wingdings" panose="05000000000000000000" pitchFamily="2" charset="2"/>
              <a:buChar char="q"/>
            </a:pP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ADB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increased its funding by another FJ$100 million and the World Bank provided a facility of FJ$5.5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million.  </a:t>
            </a:r>
            <a:endPar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61963" indent="-461963">
              <a:lnSpc>
                <a:spcPct val="100000"/>
              </a:lnSpc>
              <a:spcBef>
                <a:spcPts val="0"/>
              </a:spcBef>
              <a:spcAft>
                <a:spcPts val="0"/>
              </a:spcAft>
              <a:buFont typeface="Wingdings" panose="05000000000000000000" pitchFamily="2" charset="2"/>
              <a:buChar char="q"/>
            </a:pP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Australia and New Zealand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also made substantial amount of funds to the Fijian Government. Initially a total of approximately FJD 7million was made available by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Australian and New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Zealand. </a:t>
            </a:r>
          </a:p>
          <a:p>
            <a:pPr marL="461963" indent="-461963">
              <a:lnSpc>
                <a:spcPct val="100000"/>
              </a:lnSpc>
              <a:spcBef>
                <a:spcPts val="0"/>
              </a:spcBef>
              <a:spcAft>
                <a:spcPts val="0"/>
              </a:spcAft>
              <a:buFont typeface="Wingdings" panose="05000000000000000000" pitchFamily="2" charset="2"/>
              <a:buChar char="q"/>
            </a:pPr>
            <a:r>
              <a:rPr lang="en-US" sz="2400"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Additional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FJ$23million was provided by Australia and New Zealand.  </a:t>
            </a:r>
            <a:endPar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AADD470-0502-4B2B-8211-5149CC88E3ED}" type="slidenum">
              <a:rPr lang="en-AU" smtClean="0"/>
              <a:t>17</a:t>
            </a:fld>
            <a:endParaRPr lang="en-AU"/>
          </a:p>
        </p:txBody>
      </p:sp>
    </p:spTree>
    <p:extLst>
      <p:ext uri="{BB962C8B-B14F-4D97-AF65-F5344CB8AC3E}">
        <p14:creationId xmlns:p14="http://schemas.microsoft.com/office/powerpoint/2010/main" val="34529782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FD923-D55A-426D-A415-5CBBB462D01A}"/>
              </a:ext>
            </a:extLst>
          </p:cNvPr>
          <p:cNvSpPr>
            <a:spLocks noGrp="1"/>
          </p:cNvSpPr>
          <p:nvPr>
            <p:ph type="title"/>
          </p:nvPr>
        </p:nvSpPr>
        <p:spPr>
          <a:xfrm>
            <a:off x="1228725" y="270891"/>
            <a:ext cx="10839450" cy="738759"/>
          </a:xfrm>
        </p:spPr>
        <p:txBody>
          <a:bodyPr>
            <a:noAutofit/>
          </a:bodyPr>
          <a:lstStyle/>
          <a:p>
            <a:pPr marL="628650" indent="-628650"/>
            <a:r>
              <a:rPr lang="en-US" sz="2800" b="1" cap="none"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6.0 Fiji 2020-21 National Budget (Fiscal Stimulus package to revitalize the contracting economy)</a:t>
            </a:r>
            <a:endParaRPr lang="en-AU" sz="2800" cap="none"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CF0DB59-0C9C-49A5-8284-64E60C584D1D}"/>
              </a:ext>
            </a:extLst>
          </p:cNvPr>
          <p:cNvSpPr>
            <a:spLocks noGrp="1"/>
          </p:cNvSpPr>
          <p:nvPr>
            <p:ph idx="1"/>
          </p:nvPr>
        </p:nvSpPr>
        <p:spPr>
          <a:xfrm>
            <a:off x="1047749" y="1390307"/>
            <a:ext cx="10506075" cy="4600918"/>
          </a:xfrm>
        </p:spPr>
        <p:txBody>
          <a:bodyPr>
            <a:noAutofit/>
          </a:bodyPr>
          <a:lstStyle/>
          <a:p>
            <a:pPr marL="461963" indent="-461963">
              <a:lnSpc>
                <a:spcPct val="100000"/>
              </a:lnSpc>
              <a:spcBef>
                <a:spcPts val="0"/>
              </a:spcBef>
              <a:spcAft>
                <a:spcPts val="0"/>
              </a:spcAft>
              <a:buFont typeface="Wingdings" panose="05000000000000000000" pitchFamily="2" charset="2"/>
              <a:buChar char="q"/>
            </a:pP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To ease the cost pressure on businesses, the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mandatory FNPF employer and employee contributions were reduced to 5% for the period starting from the start of April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December 2020. </a:t>
            </a:r>
            <a:endPar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61963" indent="-461963">
              <a:lnSpc>
                <a:spcPct val="100000"/>
              </a:lnSpc>
              <a:spcBef>
                <a:spcPts val="0"/>
              </a:spcBef>
              <a:spcAft>
                <a:spcPts val="0"/>
              </a:spcAft>
              <a:buFont typeface="Wingdings" panose="05000000000000000000" pitchFamily="2" charset="2"/>
              <a:buChar char="q"/>
            </a:pP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From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1 February 2020, the workers who had lost their jobs or were working for reduced hours were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allowed to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withdraw FJ$1000 from their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FNPF accounts.  </a:t>
            </a:r>
            <a:endPar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61963" indent="-461963">
              <a:lnSpc>
                <a:spcPct val="100000"/>
              </a:lnSpc>
              <a:spcBef>
                <a:spcPts val="0"/>
              </a:spcBef>
              <a:spcAft>
                <a:spcPts val="0"/>
              </a:spcAft>
              <a:buFont typeface="Wingdings" panose="05000000000000000000" pitchFamily="2" charset="2"/>
              <a:buChar char="q"/>
            </a:pP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Employees who were adversely affected by the COVID-19 restrictions were able to withdraw an initial amount of FJ$500 from their FNPF accounts.  </a:t>
            </a:r>
          </a:p>
          <a:p>
            <a:pPr marL="461963" indent="-461963">
              <a:lnSpc>
                <a:spcPct val="100000"/>
              </a:lnSpc>
              <a:spcBef>
                <a:spcPts val="0"/>
              </a:spcBef>
              <a:spcAft>
                <a:spcPts val="0"/>
              </a:spcAft>
              <a:buFont typeface="Wingdings" panose="05000000000000000000" pitchFamily="2" charset="2"/>
              <a:buChar char="q"/>
            </a:pP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New funding measures were made available for businesses to create new employments. These were made available through credit assistance by the Reserve Bank of Fiji and funding by the Fiji Customs and Revenue Authority.</a:t>
            </a:r>
          </a:p>
          <a:p>
            <a:pPr marL="461963" indent="-461963">
              <a:lnSpc>
                <a:spcPct val="100000"/>
              </a:lnSpc>
              <a:spcBef>
                <a:spcPts val="0"/>
              </a:spcBef>
              <a:spcAft>
                <a:spcPts val="0"/>
              </a:spcAft>
              <a:buFont typeface="Wingdings" panose="05000000000000000000" pitchFamily="2" charset="2"/>
              <a:buChar char="q"/>
            </a:pP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 number of new measures were taken by the government to create employment through business assistance schemes.</a:t>
            </a:r>
            <a:endParaRPr lang="en-AU"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AADD470-0502-4B2B-8211-5149CC88E3ED}" type="slidenum">
              <a:rPr lang="en-AU" smtClean="0"/>
              <a:t>18</a:t>
            </a:fld>
            <a:endParaRPr lang="en-AU"/>
          </a:p>
        </p:txBody>
      </p:sp>
    </p:spTree>
    <p:extLst>
      <p:ext uri="{BB962C8B-B14F-4D97-AF65-F5344CB8AC3E}">
        <p14:creationId xmlns:p14="http://schemas.microsoft.com/office/powerpoint/2010/main" val="3878586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6D13C4A-35D3-48D0-A964-DD723BD431D7}"/>
              </a:ext>
            </a:extLst>
          </p:cNvPr>
          <p:cNvGraphicFramePr>
            <a:graphicFrameLocks noGrp="1"/>
          </p:cNvGraphicFramePr>
          <p:nvPr>
            <p:extLst>
              <p:ext uri="{D42A27DB-BD31-4B8C-83A1-F6EECF244321}">
                <p14:modId xmlns:p14="http://schemas.microsoft.com/office/powerpoint/2010/main" val="124822151"/>
              </p:ext>
            </p:extLst>
          </p:nvPr>
        </p:nvGraphicFramePr>
        <p:xfrm>
          <a:off x="1152525" y="2775204"/>
          <a:ext cx="9867900" cy="2671002"/>
        </p:xfrm>
        <a:graphic>
          <a:graphicData uri="http://schemas.openxmlformats.org/drawingml/2006/table">
            <a:tbl>
              <a:tblPr firstRow="1" firstCol="1" bandRow="1">
                <a:tableStyleId>{5C22544A-7EE6-4342-B048-85BDC9FD1C3A}</a:tableStyleId>
              </a:tblPr>
              <a:tblGrid>
                <a:gridCol w="2162175">
                  <a:extLst>
                    <a:ext uri="{9D8B030D-6E8A-4147-A177-3AD203B41FA5}">
                      <a16:colId xmlns:a16="http://schemas.microsoft.com/office/drawing/2014/main" val="3679432747"/>
                    </a:ext>
                  </a:extLst>
                </a:gridCol>
                <a:gridCol w="7705725">
                  <a:extLst>
                    <a:ext uri="{9D8B030D-6E8A-4147-A177-3AD203B41FA5}">
                      <a16:colId xmlns:a16="http://schemas.microsoft.com/office/drawing/2014/main" val="3580077820"/>
                    </a:ext>
                  </a:extLst>
                </a:gridCol>
              </a:tblGrid>
              <a:tr h="445167">
                <a:tc>
                  <a:txBody>
                    <a:bodyPr/>
                    <a:lstStyle/>
                    <a:p>
                      <a:pPr algn="just">
                        <a:lnSpc>
                          <a:spcPct val="107000"/>
                        </a:lnSpc>
                        <a:spcAft>
                          <a:spcPts val="800"/>
                        </a:spcAft>
                      </a:pPr>
                      <a:r>
                        <a:rPr lang="en-US" sz="2400" dirty="0">
                          <a:solidFill>
                            <a:srgbClr val="002060"/>
                          </a:solidFill>
                          <a:effectLst/>
                        </a:rPr>
                        <a:t>Funds</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2400" dirty="0">
                          <a:solidFill>
                            <a:srgbClr val="002060"/>
                          </a:solidFill>
                          <a:effectLst/>
                        </a:rPr>
                        <a:t>Areas</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3681290"/>
                  </a:ext>
                </a:extLst>
              </a:tr>
              <a:tr h="445167">
                <a:tc>
                  <a:txBody>
                    <a:bodyPr/>
                    <a:lstStyle/>
                    <a:p>
                      <a:pPr algn="just">
                        <a:lnSpc>
                          <a:spcPct val="107000"/>
                        </a:lnSpc>
                        <a:spcAft>
                          <a:spcPts val="800"/>
                        </a:spcAft>
                      </a:pPr>
                      <a:r>
                        <a:rPr lang="en-US" sz="2400">
                          <a:solidFill>
                            <a:srgbClr val="002060"/>
                          </a:solidFill>
                          <a:effectLst/>
                        </a:rPr>
                        <a:t>$20.3million</a:t>
                      </a:r>
                      <a:endParaRPr lang="en-AU" sz="24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2400">
                          <a:solidFill>
                            <a:srgbClr val="002060"/>
                          </a:solidFill>
                          <a:effectLst/>
                        </a:rPr>
                        <a:t>Health Sector Response</a:t>
                      </a:r>
                      <a:endParaRPr lang="en-AU" sz="24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40726162"/>
                  </a:ext>
                </a:extLst>
              </a:tr>
              <a:tr h="445167">
                <a:tc>
                  <a:txBody>
                    <a:bodyPr/>
                    <a:lstStyle/>
                    <a:p>
                      <a:pPr algn="just">
                        <a:lnSpc>
                          <a:spcPct val="107000"/>
                        </a:lnSpc>
                        <a:spcAft>
                          <a:spcPts val="800"/>
                        </a:spcAft>
                      </a:pPr>
                      <a:r>
                        <a:rPr lang="en-US" sz="2400">
                          <a:solidFill>
                            <a:srgbClr val="002060"/>
                          </a:solidFill>
                          <a:effectLst/>
                        </a:rPr>
                        <a:t>$12.5million</a:t>
                      </a:r>
                      <a:endParaRPr lang="en-AU" sz="24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2400">
                          <a:solidFill>
                            <a:srgbClr val="002060"/>
                          </a:solidFill>
                          <a:effectLst/>
                        </a:rPr>
                        <a:t>Private Sector Enhancement</a:t>
                      </a:r>
                      <a:endParaRPr lang="en-AU" sz="24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98580204"/>
                  </a:ext>
                </a:extLst>
              </a:tr>
              <a:tr h="445167">
                <a:tc>
                  <a:txBody>
                    <a:bodyPr/>
                    <a:lstStyle/>
                    <a:p>
                      <a:pPr algn="just">
                        <a:lnSpc>
                          <a:spcPct val="107000"/>
                        </a:lnSpc>
                        <a:spcAft>
                          <a:spcPts val="800"/>
                        </a:spcAft>
                      </a:pPr>
                      <a:r>
                        <a:rPr lang="en-US" sz="2400">
                          <a:solidFill>
                            <a:srgbClr val="002060"/>
                          </a:solidFill>
                          <a:effectLst/>
                        </a:rPr>
                        <a:t>$2.5million</a:t>
                      </a:r>
                      <a:endParaRPr lang="en-AU" sz="24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2400" dirty="0">
                          <a:solidFill>
                            <a:srgbClr val="002060"/>
                          </a:solidFill>
                          <a:effectLst/>
                        </a:rPr>
                        <a:t>Coronavirus initiative</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79029289"/>
                  </a:ext>
                </a:extLst>
              </a:tr>
              <a:tr h="445167">
                <a:tc>
                  <a:txBody>
                    <a:bodyPr/>
                    <a:lstStyle/>
                    <a:p>
                      <a:pPr algn="just">
                        <a:lnSpc>
                          <a:spcPct val="107000"/>
                        </a:lnSpc>
                        <a:spcAft>
                          <a:spcPts val="800"/>
                        </a:spcAft>
                      </a:pPr>
                      <a:r>
                        <a:rPr lang="en-US" sz="2400" dirty="0">
                          <a:solidFill>
                            <a:srgbClr val="002060"/>
                          </a:solidFill>
                          <a:effectLst/>
                        </a:rPr>
                        <a:t>$27.5million</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2400" dirty="0" smtClean="0">
                          <a:solidFill>
                            <a:srgbClr val="002060"/>
                          </a:solidFill>
                          <a:effectLst/>
                        </a:rPr>
                        <a:t>To</a:t>
                      </a:r>
                      <a:r>
                        <a:rPr lang="en-US" sz="2400" baseline="0" dirty="0" smtClean="0">
                          <a:solidFill>
                            <a:srgbClr val="002060"/>
                          </a:solidFill>
                          <a:effectLst/>
                        </a:rPr>
                        <a:t> Households - </a:t>
                      </a:r>
                      <a:r>
                        <a:rPr lang="en-US" sz="2400" dirty="0" smtClean="0">
                          <a:solidFill>
                            <a:srgbClr val="002060"/>
                          </a:solidFill>
                          <a:effectLst/>
                        </a:rPr>
                        <a:t>Increasing </a:t>
                      </a:r>
                      <a:r>
                        <a:rPr lang="en-US" sz="2400" dirty="0">
                          <a:solidFill>
                            <a:srgbClr val="002060"/>
                          </a:solidFill>
                          <a:effectLst/>
                        </a:rPr>
                        <a:t>the purchasing power of Samoans</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9855961"/>
                  </a:ext>
                </a:extLst>
              </a:tr>
              <a:tr h="445167">
                <a:tc>
                  <a:txBody>
                    <a:bodyPr/>
                    <a:lstStyle/>
                    <a:p>
                      <a:pPr algn="just">
                        <a:lnSpc>
                          <a:spcPct val="107000"/>
                        </a:lnSpc>
                        <a:spcAft>
                          <a:spcPts val="800"/>
                        </a:spcAft>
                      </a:pPr>
                      <a:r>
                        <a:rPr lang="en-US" sz="2400">
                          <a:solidFill>
                            <a:srgbClr val="002060"/>
                          </a:solidFill>
                          <a:effectLst/>
                        </a:rPr>
                        <a:t>$3.5million</a:t>
                      </a:r>
                      <a:endParaRPr lang="en-AU" sz="24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2400" dirty="0">
                          <a:solidFill>
                            <a:srgbClr val="002060"/>
                          </a:solidFill>
                          <a:effectLst/>
                        </a:rPr>
                        <a:t>Ministry of Agriculture and Fisheries</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86264304"/>
                  </a:ext>
                </a:extLst>
              </a:tr>
            </a:tbl>
          </a:graphicData>
        </a:graphic>
      </p:graphicFrame>
      <p:sp>
        <p:nvSpPr>
          <p:cNvPr id="5" name="Rectangle 1">
            <a:extLst>
              <a:ext uri="{FF2B5EF4-FFF2-40B4-BE49-F238E27FC236}">
                <a16:creationId xmlns:a16="http://schemas.microsoft.com/office/drawing/2014/main" id="{8203027C-DBE8-4A9A-B620-65B1081742A4}"/>
              </a:ext>
            </a:extLst>
          </p:cNvPr>
          <p:cNvSpPr>
            <a:spLocks noChangeArrowheads="1"/>
          </p:cNvSpPr>
          <p:nvPr/>
        </p:nvSpPr>
        <p:spPr bwMode="auto">
          <a:xfrm>
            <a:off x="180871" y="1962213"/>
            <a:ext cx="1170633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Table 9: Samoan Stimulus Package to Help Mitigate the Adverse Impacts of COVID-19  </a:t>
            </a:r>
            <a:endParaRPr kumimoji="0" lang="en-AU" altLang="en-US" sz="2400" b="0" i="0" u="none" strike="noStrike" cap="none" normalizeH="0" baseline="0" dirty="0">
              <a:ln>
                <a:noFill/>
              </a:ln>
              <a:solidFill>
                <a:srgbClr val="002060"/>
              </a:solidFill>
              <a:effectLst/>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5D4E0956-BE17-49FA-A8A1-10BAF35189D9}"/>
              </a:ext>
            </a:extLst>
          </p:cNvPr>
          <p:cNvSpPr txBox="1"/>
          <p:nvPr/>
        </p:nvSpPr>
        <p:spPr>
          <a:xfrm>
            <a:off x="1152525" y="5612866"/>
            <a:ext cx="6094520" cy="369332"/>
          </a:xfrm>
          <a:prstGeom prst="rect">
            <a:avLst/>
          </a:prstGeom>
          <a:noFill/>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Source: Government of Samoa, (2020a)</a:t>
            </a:r>
            <a:endParaRPr kumimoji="0" lang="en-US" altLang="en-US" sz="2800" b="0" i="0" u="none" strike="noStrike" cap="none" normalizeH="0" baseline="0" dirty="0">
              <a:ln>
                <a:noFill/>
              </a:ln>
              <a:solidFill>
                <a:schemeClr val="tx1"/>
              </a:solidFill>
              <a:effectLst/>
              <a:latin typeface="Arial" panose="020B0604020202020204" pitchFamily="34" charset="0"/>
            </a:endParaRPr>
          </a:p>
        </p:txBody>
      </p:sp>
      <p:sp>
        <p:nvSpPr>
          <p:cNvPr id="8" name="Title 7">
            <a:extLst>
              <a:ext uri="{FF2B5EF4-FFF2-40B4-BE49-F238E27FC236}">
                <a16:creationId xmlns:a16="http://schemas.microsoft.com/office/drawing/2014/main" id="{2A56BA2A-81FC-4FAC-B9C1-7CF9FFD4B27D}"/>
              </a:ext>
            </a:extLst>
          </p:cNvPr>
          <p:cNvSpPr>
            <a:spLocks noGrp="1"/>
          </p:cNvSpPr>
          <p:nvPr>
            <p:ph type="title"/>
          </p:nvPr>
        </p:nvSpPr>
        <p:spPr>
          <a:xfrm>
            <a:off x="833627" y="317061"/>
            <a:ext cx="11053573" cy="1293826"/>
          </a:xfrm>
        </p:spPr>
        <p:txBody>
          <a:bodyPr>
            <a:noAutofit/>
          </a:bodyPr>
          <a:lstStyle/>
          <a:p>
            <a:pPr marL="571500" indent="-571500"/>
            <a:r>
              <a:rPr lang="en-US" sz="3200" b="1" cap="none" dirty="0" smtClean="0">
                <a:effectLst/>
                <a:latin typeface="Times New Roman" panose="02020603050405020304" pitchFamily="18" charset="0"/>
                <a:ea typeface="Calibri" panose="020F0502020204030204" pitchFamily="34" charset="0"/>
                <a:cs typeface="Times New Roman" panose="02020603050405020304" pitchFamily="18" charset="0"/>
              </a:rPr>
              <a:t>6.0 </a:t>
            </a:r>
            <a:r>
              <a:rPr lang="en-US" sz="3200" b="1" cap="none" dirty="0">
                <a:latin typeface="Times New Roman" panose="02020603050405020304" pitchFamily="18" charset="0"/>
                <a:ea typeface="Calibri" panose="020F0502020204030204" pitchFamily="34" charset="0"/>
                <a:cs typeface="Times New Roman" panose="02020603050405020304" pitchFamily="18" charset="0"/>
              </a:rPr>
              <a:t>S</a:t>
            </a:r>
            <a:r>
              <a:rPr lang="en-US" sz="3200" b="1" cap="none" dirty="0" smtClean="0">
                <a:effectLst/>
                <a:latin typeface="Times New Roman" panose="02020603050405020304" pitchFamily="18" charset="0"/>
                <a:ea typeface="Calibri" panose="020F0502020204030204" pitchFamily="34" charset="0"/>
                <a:cs typeface="Times New Roman" panose="02020603050405020304" pitchFamily="18" charset="0"/>
              </a:rPr>
              <a:t>amoa - National Government’s Fiscal Stimulus Package to Revitalize the Contracting Economy</a:t>
            </a:r>
            <a:endParaRPr lang="en-AU" sz="3200" cap="none"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5AADD470-0502-4B2B-8211-5149CC88E3ED}" type="slidenum">
              <a:rPr lang="en-AU" smtClean="0"/>
              <a:t>19</a:t>
            </a:fld>
            <a:endParaRPr lang="en-AU"/>
          </a:p>
        </p:txBody>
      </p:sp>
    </p:spTree>
    <p:extLst>
      <p:ext uri="{BB962C8B-B14F-4D97-AF65-F5344CB8AC3E}">
        <p14:creationId xmlns:p14="http://schemas.microsoft.com/office/powerpoint/2010/main" val="955343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39B7536C-4590-44A5-8F23-DD1A0385E22A}"/>
              </a:ext>
            </a:extLst>
          </p:cNvPr>
          <p:cNvGraphicFramePr>
            <a:graphicFrameLocks noGrp="1"/>
          </p:cNvGraphicFramePr>
          <p:nvPr>
            <p:extLst>
              <p:ext uri="{D42A27DB-BD31-4B8C-83A1-F6EECF244321}">
                <p14:modId xmlns:p14="http://schemas.microsoft.com/office/powerpoint/2010/main" val="1883689309"/>
              </p:ext>
            </p:extLst>
          </p:nvPr>
        </p:nvGraphicFramePr>
        <p:xfrm>
          <a:off x="854108" y="2503221"/>
          <a:ext cx="10168933" cy="3186058"/>
        </p:xfrm>
        <a:graphic>
          <a:graphicData uri="http://schemas.openxmlformats.org/drawingml/2006/table">
            <a:tbl>
              <a:tblPr firstRow="1" firstCol="1" bandRow="1">
                <a:tableStyleId>{5C22544A-7EE6-4342-B048-85BDC9FD1C3A}</a:tableStyleId>
              </a:tblPr>
              <a:tblGrid>
                <a:gridCol w="3618161">
                  <a:extLst>
                    <a:ext uri="{9D8B030D-6E8A-4147-A177-3AD203B41FA5}">
                      <a16:colId xmlns:a16="http://schemas.microsoft.com/office/drawing/2014/main" val="1252342177"/>
                    </a:ext>
                  </a:extLst>
                </a:gridCol>
                <a:gridCol w="6550772">
                  <a:extLst>
                    <a:ext uri="{9D8B030D-6E8A-4147-A177-3AD203B41FA5}">
                      <a16:colId xmlns:a16="http://schemas.microsoft.com/office/drawing/2014/main" val="2521787498"/>
                    </a:ext>
                  </a:extLst>
                </a:gridCol>
              </a:tblGrid>
              <a:tr h="293595">
                <a:tc>
                  <a:txBody>
                    <a:bodyPr/>
                    <a:lstStyle/>
                    <a:p>
                      <a:pPr algn="just">
                        <a:lnSpc>
                          <a:spcPct val="100000"/>
                        </a:lnSpc>
                        <a:spcAft>
                          <a:spcPts val="0"/>
                        </a:spcAft>
                      </a:pPr>
                      <a:r>
                        <a:rPr lang="en-US" sz="2400" dirty="0">
                          <a:solidFill>
                            <a:srgbClr val="002060"/>
                          </a:solidFill>
                          <a:effectLst/>
                        </a:rPr>
                        <a:t>Funds</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a:solidFill>
                            <a:srgbClr val="002060"/>
                          </a:solidFill>
                          <a:effectLst/>
                        </a:rPr>
                        <a:t>Areas</a:t>
                      </a:r>
                      <a:endParaRPr lang="en-AU" sz="24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11371973"/>
                  </a:ext>
                </a:extLst>
              </a:tr>
              <a:tr h="396733">
                <a:tc>
                  <a:txBody>
                    <a:bodyPr/>
                    <a:lstStyle/>
                    <a:p>
                      <a:pPr algn="just">
                        <a:lnSpc>
                          <a:spcPct val="100000"/>
                        </a:lnSpc>
                        <a:spcAft>
                          <a:spcPts val="0"/>
                        </a:spcAft>
                      </a:pPr>
                      <a:r>
                        <a:rPr lang="en-US" sz="2400" dirty="0">
                          <a:solidFill>
                            <a:srgbClr val="002060"/>
                          </a:solidFill>
                          <a:effectLst/>
                        </a:rPr>
                        <a:t>$</a:t>
                      </a:r>
                      <a:r>
                        <a:rPr lang="en-US" sz="2400" dirty="0" smtClean="0">
                          <a:solidFill>
                            <a:srgbClr val="002060"/>
                          </a:solidFill>
                          <a:effectLst/>
                        </a:rPr>
                        <a:t>5 million</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dirty="0">
                          <a:solidFill>
                            <a:srgbClr val="002060"/>
                          </a:solidFill>
                          <a:effectLst/>
                        </a:rPr>
                        <a:t>Monitoring State of Emergency Regulations</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51193460"/>
                  </a:ext>
                </a:extLst>
              </a:tr>
              <a:tr h="341644">
                <a:tc>
                  <a:txBody>
                    <a:bodyPr/>
                    <a:lstStyle/>
                    <a:p>
                      <a:pPr algn="just">
                        <a:lnSpc>
                          <a:spcPct val="100000"/>
                        </a:lnSpc>
                        <a:spcAft>
                          <a:spcPts val="0"/>
                        </a:spcAft>
                      </a:pPr>
                      <a:r>
                        <a:rPr lang="en-US" sz="2400" dirty="0">
                          <a:solidFill>
                            <a:srgbClr val="002060"/>
                          </a:solidFill>
                          <a:effectLst/>
                        </a:rPr>
                        <a:t>$</a:t>
                      </a:r>
                      <a:r>
                        <a:rPr lang="en-US" sz="2400" dirty="0" smtClean="0">
                          <a:solidFill>
                            <a:srgbClr val="002060"/>
                          </a:solidFill>
                          <a:effectLst/>
                        </a:rPr>
                        <a:t>5 million</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dirty="0">
                          <a:solidFill>
                            <a:srgbClr val="002060"/>
                          </a:solidFill>
                          <a:effectLst/>
                        </a:rPr>
                        <a:t>Rental </a:t>
                      </a:r>
                      <a:r>
                        <a:rPr lang="en-US" sz="2400" dirty="0" smtClean="0">
                          <a:solidFill>
                            <a:srgbClr val="002060"/>
                          </a:solidFill>
                          <a:effectLst/>
                        </a:rPr>
                        <a:t>Relief </a:t>
                      </a:r>
                      <a:r>
                        <a:rPr lang="en-US" sz="2400" dirty="0">
                          <a:solidFill>
                            <a:srgbClr val="002060"/>
                          </a:solidFill>
                          <a:effectLst/>
                        </a:rPr>
                        <a:t>P</a:t>
                      </a:r>
                      <a:r>
                        <a:rPr lang="en-US" sz="2400" dirty="0" smtClean="0">
                          <a:solidFill>
                            <a:srgbClr val="002060"/>
                          </a:solidFill>
                          <a:effectLst/>
                        </a:rPr>
                        <a:t>ackage</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05603232"/>
                  </a:ext>
                </a:extLst>
              </a:tr>
              <a:tr h="411561">
                <a:tc>
                  <a:txBody>
                    <a:bodyPr/>
                    <a:lstStyle/>
                    <a:p>
                      <a:pPr algn="just">
                        <a:lnSpc>
                          <a:spcPct val="100000"/>
                        </a:lnSpc>
                        <a:spcAft>
                          <a:spcPts val="0"/>
                        </a:spcAft>
                      </a:pPr>
                      <a:r>
                        <a:rPr lang="en-US" sz="2400" dirty="0">
                          <a:solidFill>
                            <a:srgbClr val="002060"/>
                          </a:solidFill>
                          <a:effectLst/>
                        </a:rPr>
                        <a:t>$</a:t>
                      </a:r>
                      <a:r>
                        <a:rPr lang="en-US" sz="2400" dirty="0" smtClean="0">
                          <a:solidFill>
                            <a:srgbClr val="002060"/>
                          </a:solidFill>
                          <a:effectLst/>
                        </a:rPr>
                        <a:t>10 million</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dirty="0">
                          <a:solidFill>
                            <a:srgbClr val="002060"/>
                          </a:solidFill>
                          <a:effectLst/>
                        </a:rPr>
                        <a:t>Health grants</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9020742"/>
                  </a:ext>
                </a:extLst>
              </a:tr>
              <a:tr h="411561">
                <a:tc>
                  <a:txBody>
                    <a:bodyPr/>
                    <a:lstStyle/>
                    <a:p>
                      <a:pPr algn="just">
                        <a:lnSpc>
                          <a:spcPct val="100000"/>
                        </a:lnSpc>
                        <a:spcAft>
                          <a:spcPts val="0"/>
                        </a:spcAft>
                      </a:pPr>
                      <a:r>
                        <a:rPr lang="en-US" sz="2400" dirty="0">
                          <a:solidFill>
                            <a:srgbClr val="002060"/>
                          </a:solidFill>
                          <a:effectLst/>
                        </a:rPr>
                        <a:t>$</a:t>
                      </a:r>
                      <a:r>
                        <a:rPr lang="en-US" sz="2400" dirty="0" smtClean="0">
                          <a:solidFill>
                            <a:srgbClr val="002060"/>
                          </a:solidFill>
                          <a:effectLst/>
                        </a:rPr>
                        <a:t>5 million</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dirty="0">
                          <a:solidFill>
                            <a:srgbClr val="002060"/>
                          </a:solidFill>
                          <a:effectLst/>
                        </a:rPr>
                        <a:t>Education support</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7307272"/>
                  </a:ext>
                </a:extLst>
              </a:tr>
              <a:tr h="411561">
                <a:tc>
                  <a:txBody>
                    <a:bodyPr/>
                    <a:lstStyle/>
                    <a:p>
                      <a:pPr algn="just">
                        <a:lnSpc>
                          <a:spcPct val="100000"/>
                        </a:lnSpc>
                        <a:spcAft>
                          <a:spcPts val="0"/>
                        </a:spcAft>
                      </a:pPr>
                      <a:r>
                        <a:rPr lang="en-US" sz="2400" dirty="0">
                          <a:solidFill>
                            <a:srgbClr val="002060"/>
                          </a:solidFill>
                          <a:effectLst/>
                        </a:rPr>
                        <a:t>$</a:t>
                      </a:r>
                      <a:r>
                        <a:rPr lang="en-US" sz="2400" dirty="0" smtClean="0">
                          <a:solidFill>
                            <a:srgbClr val="002060"/>
                          </a:solidFill>
                          <a:effectLst/>
                        </a:rPr>
                        <a:t>39 million</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dirty="0">
                          <a:solidFill>
                            <a:srgbClr val="002060"/>
                          </a:solidFill>
                          <a:effectLst/>
                        </a:rPr>
                        <a:t>Infrastructure investment in wharfs</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69555910"/>
                  </a:ext>
                </a:extLst>
              </a:tr>
              <a:tr h="411561">
                <a:tc>
                  <a:txBody>
                    <a:bodyPr/>
                    <a:lstStyle/>
                    <a:p>
                      <a:pPr algn="just">
                        <a:lnSpc>
                          <a:spcPct val="100000"/>
                        </a:lnSpc>
                        <a:spcAft>
                          <a:spcPts val="0"/>
                        </a:spcAft>
                      </a:pPr>
                      <a:r>
                        <a:rPr lang="en-US" sz="2400" dirty="0">
                          <a:solidFill>
                            <a:srgbClr val="002060"/>
                          </a:solidFill>
                          <a:effectLst/>
                        </a:rPr>
                        <a:t>$</a:t>
                      </a:r>
                      <a:r>
                        <a:rPr lang="en-US" sz="2400" dirty="0" smtClean="0">
                          <a:solidFill>
                            <a:srgbClr val="002060"/>
                          </a:solidFill>
                          <a:effectLst/>
                        </a:rPr>
                        <a:t>39 million</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dirty="0">
                          <a:solidFill>
                            <a:srgbClr val="002060"/>
                          </a:solidFill>
                          <a:effectLst/>
                        </a:rPr>
                        <a:t>Construction of major</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3291552"/>
                  </a:ext>
                </a:extLst>
              </a:tr>
              <a:tr h="411561">
                <a:tc>
                  <a:txBody>
                    <a:bodyPr/>
                    <a:lstStyle/>
                    <a:p>
                      <a:pPr algn="just">
                        <a:lnSpc>
                          <a:spcPct val="100000"/>
                        </a:lnSpc>
                        <a:spcAft>
                          <a:spcPts val="0"/>
                        </a:spcAft>
                      </a:pPr>
                      <a:r>
                        <a:rPr lang="en-US" sz="2400" dirty="0">
                          <a:solidFill>
                            <a:srgbClr val="002060"/>
                          </a:solidFill>
                          <a:effectLst/>
                        </a:rPr>
                        <a:t>$</a:t>
                      </a:r>
                      <a:r>
                        <a:rPr lang="en-US" sz="2400" dirty="0" smtClean="0">
                          <a:solidFill>
                            <a:srgbClr val="002060"/>
                          </a:solidFill>
                          <a:effectLst/>
                        </a:rPr>
                        <a:t>39 million</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dirty="0">
                          <a:solidFill>
                            <a:srgbClr val="002060"/>
                          </a:solidFill>
                          <a:effectLst/>
                        </a:rPr>
                        <a:t>Upgrading of domestic ports</a:t>
                      </a:r>
                      <a:endParaRPr lang="en-A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7908752"/>
                  </a:ext>
                </a:extLst>
              </a:tr>
            </a:tbl>
          </a:graphicData>
        </a:graphic>
      </p:graphicFrame>
      <p:sp>
        <p:nvSpPr>
          <p:cNvPr id="7" name="Rectangle 2">
            <a:extLst>
              <a:ext uri="{FF2B5EF4-FFF2-40B4-BE49-F238E27FC236}">
                <a16:creationId xmlns:a16="http://schemas.microsoft.com/office/drawing/2014/main" id="{3E5C4B89-2B6B-4354-BDFA-80D483B45757}"/>
              </a:ext>
            </a:extLst>
          </p:cNvPr>
          <p:cNvSpPr>
            <a:spLocks noChangeArrowheads="1"/>
          </p:cNvSpPr>
          <p:nvPr/>
        </p:nvSpPr>
        <p:spPr bwMode="auto">
          <a:xfrm>
            <a:off x="762511" y="1854000"/>
            <a:ext cx="1034938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85788" algn="l"/>
              </a:tabLst>
              <a:defRPr>
                <a:solidFill>
                  <a:schemeClr val="tx1"/>
                </a:solidFill>
                <a:latin typeface="Arial" panose="020B0604020202020204" pitchFamily="34" charset="0"/>
              </a:defRPr>
            </a:lvl1pPr>
            <a:lvl2pPr eaLnBrk="0" fontAlgn="base" hangingPunct="0">
              <a:spcBef>
                <a:spcPct val="0"/>
              </a:spcBef>
              <a:spcAft>
                <a:spcPct val="0"/>
              </a:spcAft>
              <a:tabLst>
                <a:tab pos="585788" algn="l"/>
              </a:tabLst>
              <a:defRPr>
                <a:solidFill>
                  <a:schemeClr val="tx1"/>
                </a:solidFill>
                <a:latin typeface="Arial" panose="020B0604020202020204" pitchFamily="34" charset="0"/>
              </a:defRPr>
            </a:lvl2pPr>
            <a:lvl3pPr eaLnBrk="0" fontAlgn="base" hangingPunct="0">
              <a:spcBef>
                <a:spcPct val="0"/>
              </a:spcBef>
              <a:spcAft>
                <a:spcPct val="0"/>
              </a:spcAft>
              <a:tabLst>
                <a:tab pos="585788" algn="l"/>
              </a:tabLst>
              <a:defRPr>
                <a:solidFill>
                  <a:schemeClr val="tx1"/>
                </a:solidFill>
                <a:latin typeface="Arial" panose="020B0604020202020204" pitchFamily="34" charset="0"/>
              </a:defRPr>
            </a:lvl3pPr>
            <a:lvl4pPr eaLnBrk="0" fontAlgn="base" hangingPunct="0">
              <a:spcBef>
                <a:spcPct val="0"/>
              </a:spcBef>
              <a:spcAft>
                <a:spcPct val="0"/>
              </a:spcAft>
              <a:tabLst>
                <a:tab pos="585788" algn="l"/>
              </a:tabLst>
              <a:defRPr>
                <a:solidFill>
                  <a:schemeClr val="tx1"/>
                </a:solidFill>
                <a:latin typeface="Arial" panose="020B0604020202020204" pitchFamily="34" charset="0"/>
              </a:defRPr>
            </a:lvl4pPr>
            <a:lvl5pPr eaLnBrk="0" fontAlgn="base" hangingPunct="0">
              <a:spcBef>
                <a:spcPct val="0"/>
              </a:spcBef>
              <a:spcAft>
                <a:spcPct val="0"/>
              </a:spcAft>
              <a:tabLst>
                <a:tab pos="585788" algn="l"/>
              </a:tabLst>
              <a:defRPr>
                <a:solidFill>
                  <a:schemeClr val="tx1"/>
                </a:solidFill>
                <a:latin typeface="Arial" panose="020B0604020202020204" pitchFamily="34" charset="0"/>
              </a:defRPr>
            </a:lvl5pPr>
            <a:lvl6pPr eaLnBrk="0" fontAlgn="base" hangingPunct="0">
              <a:spcBef>
                <a:spcPct val="0"/>
              </a:spcBef>
              <a:spcAft>
                <a:spcPct val="0"/>
              </a:spcAft>
              <a:tabLst>
                <a:tab pos="585788" algn="l"/>
              </a:tabLst>
              <a:defRPr>
                <a:solidFill>
                  <a:schemeClr val="tx1"/>
                </a:solidFill>
                <a:latin typeface="Arial" panose="020B0604020202020204" pitchFamily="34" charset="0"/>
              </a:defRPr>
            </a:lvl6pPr>
            <a:lvl7pPr eaLnBrk="0" fontAlgn="base" hangingPunct="0">
              <a:spcBef>
                <a:spcPct val="0"/>
              </a:spcBef>
              <a:spcAft>
                <a:spcPct val="0"/>
              </a:spcAft>
              <a:tabLst>
                <a:tab pos="585788" algn="l"/>
              </a:tabLst>
              <a:defRPr>
                <a:solidFill>
                  <a:schemeClr val="tx1"/>
                </a:solidFill>
                <a:latin typeface="Arial" panose="020B0604020202020204" pitchFamily="34" charset="0"/>
              </a:defRPr>
            </a:lvl7pPr>
            <a:lvl8pPr eaLnBrk="0" fontAlgn="base" hangingPunct="0">
              <a:spcBef>
                <a:spcPct val="0"/>
              </a:spcBef>
              <a:spcAft>
                <a:spcPct val="0"/>
              </a:spcAft>
              <a:tabLst>
                <a:tab pos="585788" algn="l"/>
              </a:tabLst>
              <a:defRPr>
                <a:solidFill>
                  <a:schemeClr val="tx1"/>
                </a:solidFill>
                <a:latin typeface="Arial" panose="020B0604020202020204" pitchFamily="34" charset="0"/>
              </a:defRPr>
            </a:lvl8pPr>
            <a:lvl9pPr eaLnBrk="0" fontAlgn="base" hangingPunct="0">
              <a:spcBef>
                <a:spcPct val="0"/>
              </a:spcBef>
              <a:spcAft>
                <a:spcPct val="0"/>
              </a:spcAft>
              <a:tabLst>
                <a:tab pos="585788"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585788" algn="l"/>
              </a:tabLst>
            </a:pPr>
            <a:r>
              <a:rPr kumimoji="0" lang="en-US" altLang="en-US" sz="2400" b="1"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Table 10: Solomon Islands Stimulus Package to Increase Aggregate Demand</a:t>
            </a:r>
            <a:endParaRPr kumimoji="0" lang="en-AU" altLang="en-US" sz="2400" b="0" i="0" u="none" strike="noStrike" cap="none" normalizeH="0" baseline="0" dirty="0">
              <a:ln>
                <a:noFill/>
              </a:ln>
              <a:solidFill>
                <a:srgbClr val="002060"/>
              </a:solidFill>
              <a:effectLst/>
            </a:endParaRPr>
          </a:p>
        </p:txBody>
      </p:sp>
      <p:sp>
        <p:nvSpPr>
          <p:cNvPr id="9" name="TextBox 8">
            <a:extLst>
              <a:ext uri="{FF2B5EF4-FFF2-40B4-BE49-F238E27FC236}">
                <a16:creationId xmlns:a16="http://schemas.microsoft.com/office/drawing/2014/main" id="{776A4314-F188-4CC1-9664-8CB699FC02FE}"/>
              </a:ext>
            </a:extLst>
          </p:cNvPr>
          <p:cNvSpPr txBox="1"/>
          <p:nvPr/>
        </p:nvSpPr>
        <p:spPr>
          <a:xfrm>
            <a:off x="762511" y="5876835"/>
            <a:ext cx="6097508"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tab pos="585788" algn="l"/>
              </a:tabLst>
            </a:pPr>
            <a:r>
              <a:rPr kumimoji="0" lang="en-US" altLang="en-US" sz="2400" b="0"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Source: Solomon Islands Government. (2020)</a:t>
            </a:r>
            <a:endParaRPr kumimoji="0" lang="en-US" altLang="en-US" sz="2400" b="0" i="0" u="none" strike="noStrike" cap="none" normalizeH="0" baseline="0" dirty="0">
              <a:ln>
                <a:noFill/>
              </a:ln>
              <a:solidFill>
                <a:srgbClr val="002060"/>
              </a:solidFill>
              <a:effectLst/>
              <a:latin typeface="Arial" panose="020B0604020202020204" pitchFamily="34" charset="0"/>
            </a:endParaRPr>
          </a:p>
        </p:txBody>
      </p:sp>
      <p:sp>
        <p:nvSpPr>
          <p:cNvPr id="10" name="Title 9">
            <a:extLst>
              <a:ext uri="{FF2B5EF4-FFF2-40B4-BE49-F238E27FC236}">
                <a16:creationId xmlns:a16="http://schemas.microsoft.com/office/drawing/2014/main" id="{2BF47B19-764D-4B12-9CB0-0C6552843EAE}"/>
              </a:ext>
            </a:extLst>
          </p:cNvPr>
          <p:cNvSpPr>
            <a:spLocks noGrp="1"/>
          </p:cNvSpPr>
          <p:nvPr>
            <p:ph type="title"/>
          </p:nvPr>
        </p:nvSpPr>
        <p:spPr>
          <a:xfrm>
            <a:off x="352425" y="260606"/>
            <a:ext cx="11564920" cy="958594"/>
          </a:xfrm>
        </p:spPr>
        <p:txBody>
          <a:bodyPr>
            <a:noAutofit/>
          </a:bodyPr>
          <a:lstStyle/>
          <a:p>
            <a:pPr marL="685800" indent="-685800"/>
            <a:r>
              <a:rPr lang="en-US" sz="3200" b="1" cap="none"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6.0 Solomon Islands - National Governments Fiscal Stimulus Package to Revitalize the Contracting Economy</a:t>
            </a:r>
            <a:endParaRPr lang="en-AU" sz="3200" cap="none" dirty="0">
              <a:solidFill>
                <a:srgbClr val="002060"/>
              </a:solidFill>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5AADD470-0502-4B2B-8211-5149CC88E3ED}" type="slidenum">
              <a:rPr lang="en-AU" smtClean="0"/>
              <a:t>20</a:t>
            </a:fld>
            <a:endParaRPr lang="en-AU"/>
          </a:p>
        </p:txBody>
      </p:sp>
    </p:spTree>
    <p:extLst>
      <p:ext uri="{BB962C8B-B14F-4D97-AF65-F5344CB8AC3E}">
        <p14:creationId xmlns:p14="http://schemas.microsoft.com/office/powerpoint/2010/main" val="1630334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64598-201A-4094-BAAC-FCFFA566884B}"/>
              </a:ext>
            </a:extLst>
          </p:cNvPr>
          <p:cNvSpPr>
            <a:spLocks noGrp="1"/>
          </p:cNvSpPr>
          <p:nvPr>
            <p:ph type="title"/>
          </p:nvPr>
        </p:nvSpPr>
        <p:spPr>
          <a:xfrm>
            <a:off x="1024128" y="585216"/>
            <a:ext cx="10471186" cy="721070"/>
          </a:xfrm>
        </p:spPr>
        <p:txBody>
          <a:bodyPr>
            <a:noAutofit/>
          </a:bodyPr>
          <a:lstStyle/>
          <a:p>
            <a:pPr>
              <a:lnSpc>
                <a:spcPct val="100000"/>
              </a:lnSpc>
            </a:pPr>
            <a:r>
              <a:rPr lang="en-US" sz="3600" b="1" spc="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7.0 Tourism Related Recovery </a:t>
            </a:r>
            <a:r>
              <a:rPr lang="en-US" sz="3600" b="1" spc="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Policies</a:t>
            </a:r>
            <a:endParaRPr lang="en-AU" sz="3600" spc="0"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7CE4E8A-8220-48B6-88D2-0DCC49EA3494}"/>
              </a:ext>
            </a:extLst>
          </p:cNvPr>
          <p:cNvSpPr>
            <a:spLocks noGrp="1"/>
          </p:cNvSpPr>
          <p:nvPr>
            <p:ph idx="1"/>
          </p:nvPr>
        </p:nvSpPr>
        <p:spPr>
          <a:xfrm>
            <a:off x="913596" y="1622807"/>
            <a:ext cx="10812830" cy="3215893"/>
          </a:xfrm>
        </p:spPr>
        <p:txBody>
          <a:bodyPr>
            <a:noAutofit/>
          </a:bodyPr>
          <a:lstStyle/>
          <a:p>
            <a:pPr marL="461963" indent="-461963">
              <a:buFont typeface="Wingdings" panose="05000000000000000000" pitchFamily="2" charset="2"/>
              <a:buChar char="q"/>
            </a:pPr>
            <a:r>
              <a:rPr lang="en-US" sz="2400" dirty="0">
                <a:solidFill>
                  <a:srgbClr val="002060"/>
                </a:solidFill>
                <a:latin typeface="Times New Roman" panose="02020603050405020304" pitchFamily="18" charset="0"/>
                <a:cs typeface="Times New Roman" panose="02020603050405020304" pitchFamily="18" charset="0"/>
              </a:rPr>
              <a:t>Strong </a:t>
            </a:r>
            <a:r>
              <a:rPr lang="en-US" sz="2400" dirty="0" smtClean="0">
                <a:solidFill>
                  <a:srgbClr val="002060"/>
                </a:solidFill>
                <a:latin typeface="Times New Roman" panose="02020603050405020304" pitchFamily="18" charset="0"/>
                <a:cs typeface="Times New Roman" panose="02020603050405020304" pitchFamily="18" charset="0"/>
              </a:rPr>
              <a:t>and Sensible national leadership is needed in PICs to address the current problems and to plan for the future;</a:t>
            </a:r>
          </a:p>
          <a:p>
            <a:pPr marL="461963" indent="-461963">
              <a:buFont typeface="Wingdings" panose="05000000000000000000" pitchFamily="2" charset="2"/>
              <a:buChar char="q"/>
            </a:pPr>
            <a:r>
              <a:rPr lang="en-US" sz="2400" dirty="0" smtClean="0">
                <a:solidFill>
                  <a:srgbClr val="002060"/>
                </a:solidFill>
                <a:latin typeface="Times New Roman" panose="02020603050405020304" pitchFamily="18" charset="0"/>
                <a:cs typeface="Times New Roman" panose="02020603050405020304" pitchFamily="18" charset="0"/>
              </a:rPr>
              <a:t>The workforce capabilities in PICs would need a new direction to enhance skills;</a:t>
            </a:r>
          </a:p>
          <a:p>
            <a:pPr marL="461963" indent="-461963">
              <a:buFont typeface="Wingdings" panose="05000000000000000000" pitchFamily="2" charset="2"/>
              <a:buChar char="q"/>
            </a:pPr>
            <a:r>
              <a:rPr lang="en-US" sz="2400" dirty="0" smtClean="0">
                <a:solidFill>
                  <a:srgbClr val="002060"/>
                </a:solidFill>
                <a:latin typeface="Times New Roman" panose="02020603050405020304" pitchFamily="18" charset="0"/>
                <a:cs typeface="Times New Roman" panose="02020603050405020304" pitchFamily="18" charset="0"/>
              </a:rPr>
              <a:t>The tourism sector would need special attention in Fiji and Samoa</a:t>
            </a:r>
          </a:p>
          <a:p>
            <a:pPr marL="461963" indent="-461963">
              <a:buFont typeface="Wingdings" panose="05000000000000000000" pitchFamily="2" charset="2"/>
              <a:buChar char="q"/>
            </a:pPr>
            <a:r>
              <a:rPr lang="en-US" sz="2400" dirty="0" smtClean="0">
                <a:solidFill>
                  <a:srgbClr val="002060"/>
                </a:solidFill>
                <a:latin typeface="Times New Roman" panose="02020603050405020304" pitchFamily="18" charset="0"/>
                <a:cs typeface="Times New Roman" panose="02020603050405020304" pitchFamily="18" charset="0"/>
              </a:rPr>
              <a:t>Solomon Islands would need new directions in Agriculture and Government service</a:t>
            </a:r>
          </a:p>
          <a:p>
            <a:pPr marL="461963" indent="-461963">
              <a:buFont typeface="Wingdings" panose="05000000000000000000" pitchFamily="2" charset="2"/>
              <a:buChar char="q"/>
            </a:pPr>
            <a:r>
              <a:rPr lang="en-US" sz="2400" dirty="0" smtClean="0">
                <a:solidFill>
                  <a:srgbClr val="002060"/>
                </a:solidFill>
                <a:latin typeface="Times New Roman" panose="02020603050405020304" pitchFamily="18" charset="0"/>
                <a:cs typeface="Times New Roman" panose="02020603050405020304" pitchFamily="18" charset="0"/>
              </a:rPr>
              <a:t>The whole PIC region would need to </a:t>
            </a:r>
            <a:r>
              <a:rPr lang="en-US" sz="2400" dirty="0">
                <a:solidFill>
                  <a:srgbClr val="002060"/>
                </a:solidFill>
                <a:latin typeface="Times New Roman" panose="02020603050405020304" pitchFamily="18" charset="0"/>
                <a:cs typeface="Times New Roman" panose="02020603050405020304" pitchFamily="18" charset="0"/>
              </a:rPr>
              <a:t>develop </a:t>
            </a:r>
            <a:r>
              <a:rPr lang="en-US" sz="2400" dirty="0" smtClean="0">
                <a:solidFill>
                  <a:srgbClr val="002060"/>
                </a:solidFill>
                <a:latin typeface="Times New Roman" panose="02020603050405020304" pitchFamily="18" charset="0"/>
                <a:cs typeface="Times New Roman" panose="02020603050405020304" pitchFamily="18" charset="0"/>
              </a:rPr>
              <a:t>new tourism products with possible rejuvenated health facilities. </a:t>
            </a:r>
            <a:endParaRPr lang="en-US" sz="2400" dirty="0">
              <a:solidFill>
                <a:srgbClr val="002060"/>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AADD470-0502-4B2B-8211-5149CC88E3ED}" type="slidenum">
              <a:rPr lang="en-AU" smtClean="0"/>
              <a:t>21</a:t>
            </a:fld>
            <a:endParaRPr lang="en-AU"/>
          </a:p>
        </p:txBody>
      </p:sp>
    </p:spTree>
    <p:extLst>
      <p:ext uri="{BB962C8B-B14F-4D97-AF65-F5344CB8AC3E}">
        <p14:creationId xmlns:p14="http://schemas.microsoft.com/office/powerpoint/2010/main" val="2618738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AADD470-0502-4B2B-8211-5149CC88E3ED}" type="slidenum">
              <a:rPr lang="en-AU" smtClean="0"/>
              <a:t>22</a:t>
            </a:fld>
            <a:endParaRPr lang="en-AU"/>
          </a:p>
        </p:txBody>
      </p:sp>
      <p:sp>
        <p:nvSpPr>
          <p:cNvPr id="5" name="Rectangle 4"/>
          <p:cNvSpPr/>
          <p:nvPr/>
        </p:nvSpPr>
        <p:spPr>
          <a:xfrm>
            <a:off x="857249" y="1582341"/>
            <a:ext cx="10753725" cy="3046988"/>
          </a:xfrm>
          <a:prstGeom prst="rect">
            <a:avLst/>
          </a:prstGeom>
        </p:spPr>
        <p:txBody>
          <a:bodyPr wrap="square">
            <a:spAutoFit/>
          </a:bodyPr>
          <a:lstStyle/>
          <a:p>
            <a:pPr marL="461963" indent="-461963">
              <a:buFont typeface="Wingdings" panose="05000000000000000000" pitchFamily="2" charset="2"/>
              <a:buChar char="q"/>
            </a:pPr>
            <a:r>
              <a:rPr lang="en-US" sz="24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Regional leadership is needed to develop Pacific bubble to ensure that our borders open much earlier than expected to reduce the negative repercussions of the COVID-19 pandemic on the tourism industry </a:t>
            </a:r>
            <a:r>
              <a:rPr lang="en-US" sz="2400"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in PICs.</a:t>
            </a:r>
            <a:endParaRPr lang="en-US" sz="24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461963" indent="-461963">
              <a:buFont typeface="Wingdings" panose="05000000000000000000" pitchFamily="2" charset="2"/>
              <a:buChar char="q"/>
            </a:pPr>
            <a:r>
              <a:rPr lang="en-US" sz="24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Scenario planning and provision of information are essential to support the successful implementation of tourism industry recovery plans.  </a:t>
            </a:r>
          </a:p>
          <a:p>
            <a:pPr marL="461963" indent="-461963">
              <a:buFont typeface="Wingdings" panose="05000000000000000000" pitchFamily="2" charset="2"/>
              <a:buChar char="q"/>
            </a:pPr>
            <a:r>
              <a:rPr lang="en-US" sz="2400"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New forms of immediate </a:t>
            </a:r>
            <a:r>
              <a:rPr lang="en-US" sz="24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support </a:t>
            </a:r>
            <a:r>
              <a:rPr lang="en-US" sz="2400"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would be needed (for example, microfinancing schemes) </a:t>
            </a:r>
            <a:r>
              <a:rPr lang="en-US" sz="24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to help </a:t>
            </a:r>
            <a:r>
              <a:rPr lang="en-US" sz="2400"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businesses survive the current negative repercussions </a:t>
            </a:r>
            <a:r>
              <a:rPr lang="en-US" sz="24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(Research Association of New Zealand, 2020). </a:t>
            </a:r>
            <a:endParaRPr lang="en-AU" sz="24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Title 1">
            <a:extLst>
              <a:ext uri="{FF2B5EF4-FFF2-40B4-BE49-F238E27FC236}">
                <a16:creationId xmlns:a16="http://schemas.microsoft.com/office/drawing/2014/main" id="{A1464598-201A-4094-BAAC-FCFFA566884B}"/>
              </a:ext>
            </a:extLst>
          </p:cNvPr>
          <p:cNvSpPr>
            <a:spLocks noGrp="1"/>
          </p:cNvSpPr>
          <p:nvPr>
            <p:ph type="title"/>
          </p:nvPr>
        </p:nvSpPr>
        <p:spPr>
          <a:xfrm>
            <a:off x="1024128" y="585216"/>
            <a:ext cx="10471186" cy="721070"/>
          </a:xfrm>
        </p:spPr>
        <p:txBody>
          <a:bodyPr>
            <a:noAutofit/>
          </a:bodyPr>
          <a:lstStyle/>
          <a:p>
            <a:pPr>
              <a:lnSpc>
                <a:spcPct val="100000"/>
              </a:lnSpc>
            </a:pPr>
            <a:r>
              <a:rPr lang="en-US" sz="3600" b="1" spc="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Tourism </a:t>
            </a:r>
            <a:r>
              <a:rPr lang="en-US" sz="3600" b="1" spc="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Related Recovery </a:t>
            </a:r>
            <a:r>
              <a:rPr lang="en-US" sz="3600" b="1" spc="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Policies</a:t>
            </a:r>
            <a:endParaRPr lang="en-AU" sz="3600" spc="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87570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64598-201A-4094-BAAC-FCFFA566884B}"/>
              </a:ext>
            </a:extLst>
          </p:cNvPr>
          <p:cNvSpPr>
            <a:spLocks noGrp="1"/>
          </p:cNvSpPr>
          <p:nvPr>
            <p:ph type="title"/>
          </p:nvPr>
        </p:nvSpPr>
        <p:spPr>
          <a:xfrm>
            <a:off x="602902" y="645505"/>
            <a:ext cx="10972799" cy="570345"/>
          </a:xfrm>
        </p:spPr>
        <p:txBody>
          <a:bodyPr>
            <a:noAutofit/>
          </a:bodyPr>
          <a:lstStyle/>
          <a:p>
            <a:pPr marL="742950" indent="-742950"/>
            <a:r>
              <a:rPr lang="en-US" sz="36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7.0 Tourism Related Recovery </a:t>
            </a:r>
            <a:r>
              <a:rPr lang="en-US" sz="3600" b="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Policies</a:t>
            </a:r>
            <a:endParaRPr lang="en-AU" sz="3600" dirty="0">
              <a:solidFill>
                <a:srgbClr val="002060"/>
              </a:solidFill>
            </a:endParaRPr>
          </a:p>
        </p:txBody>
      </p:sp>
      <p:sp>
        <p:nvSpPr>
          <p:cNvPr id="3" name="Content Placeholder 2">
            <a:extLst>
              <a:ext uri="{FF2B5EF4-FFF2-40B4-BE49-F238E27FC236}">
                <a16:creationId xmlns:a16="http://schemas.microsoft.com/office/drawing/2014/main" id="{77CE4E8A-8220-48B6-88D2-0DCC49EA3494}"/>
              </a:ext>
            </a:extLst>
          </p:cNvPr>
          <p:cNvSpPr>
            <a:spLocks noGrp="1"/>
          </p:cNvSpPr>
          <p:nvPr>
            <p:ph idx="1"/>
          </p:nvPr>
        </p:nvSpPr>
        <p:spPr>
          <a:xfrm>
            <a:off x="497393" y="1654418"/>
            <a:ext cx="11183815" cy="3870081"/>
          </a:xfrm>
        </p:spPr>
        <p:txBody>
          <a:bodyPr>
            <a:noAutofit/>
          </a:bodyPr>
          <a:lstStyle/>
          <a:p>
            <a:pPr marL="512763" indent="-512763">
              <a:buFont typeface="Wingdings" panose="05000000000000000000" pitchFamily="2" charset="2"/>
              <a:buChar char="q"/>
            </a:pP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decline in employer and employee contributions to the National Provident Fund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need to be reconsidered as soon as normalcy sets in.  </a:t>
            </a:r>
            <a:endPar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61963" indent="-461963">
              <a:buFont typeface="Wingdings" panose="05000000000000000000" pitchFamily="2" charset="2"/>
              <a:buChar char="q"/>
            </a:pP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Governments need to apply new policies to align the banking system towards a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greater flexibility in the loan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rates and repayments (particularly relating to micro</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small and medium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enterprises).  </a:t>
            </a:r>
            <a:endPar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61963" indent="-461963">
              <a:buFont typeface="Wingdings" panose="05000000000000000000" pitchFamily="2" charset="2"/>
              <a:buChar char="q"/>
            </a:pP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Domestic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demand for imports should be substituted by increasing domestic demand for locally produced products.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Importing policies need to be </a:t>
            </a:r>
            <a:r>
              <a:rPr lang="en-US" sz="2400" dirty="0" err="1"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revitalised</a:t>
            </a:r>
            <a:endPar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61963" indent="-461963">
              <a:buFont typeface="Wingdings" panose="05000000000000000000" pitchFamily="2" charset="2"/>
              <a:buChar char="q"/>
            </a:pP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This involves investing in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agriculture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and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agri-business ventures. </a:t>
            </a:r>
          </a:p>
          <a:p>
            <a:pPr marL="461963" indent="-461963">
              <a:buFont typeface="Wingdings" panose="05000000000000000000" pitchFamily="2" charset="2"/>
              <a:buChar char="q"/>
            </a:pPr>
            <a:r>
              <a:rPr lang="en-US" sz="2400"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Trade facilitation needs concerted efforts by the PIC governments</a:t>
            </a:r>
            <a:r>
              <a:rPr lang="en-US" sz="24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en-AU"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AADD470-0502-4B2B-8211-5149CC88E3ED}" type="slidenum">
              <a:rPr lang="en-AU" smtClean="0"/>
              <a:t>23</a:t>
            </a:fld>
            <a:endParaRPr lang="en-AU"/>
          </a:p>
        </p:txBody>
      </p:sp>
    </p:spTree>
    <p:extLst>
      <p:ext uri="{BB962C8B-B14F-4D97-AF65-F5344CB8AC3E}">
        <p14:creationId xmlns:p14="http://schemas.microsoft.com/office/powerpoint/2010/main" val="32704911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0738D-084F-4A4D-911A-29635AEADFC2}"/>
              </a:ext>
            </a:extLst>
          </p:cNvPr>
          <p:cNvSpPr>
            <a:spLocks noGrp="1"/>
          </p:cNvSpPr>
          <p:nvPr>
            <p:ph type="title"/>
          </p:nvPr>
        </p:nvSpPr>
        <p:spPr>
          <a:xfrm>
            <a:off x="1024128" y="585216"/>
            <a:ext cx="9720072" cy="640683"/>
          </a:xfrm>
        </p:spPr>
        <p:txBody>
          <a:bodyPr>
            <a:normAutofit/>
          </a:bodyPr>
          <a:lstStyle/>
          <a:p>
            <a:r>
              <a:rPr lang="en-AU" sz="3600" b="1" dirty="0">
                <a:solidFill>
                  <a:srgbClr val="002060"/>
                </a:solidFill>
                <a:latin typeface="Times New Roman" panose="02020603050405020304" pitchFamily="18" charset="0"/>
                <a:cs typeface="Times New Roman" panose="02020603050405020304" pitchFamily="18" charset="0"/>
              </a:rPr>
              <a:t>8.0 Conclusion</a:t>
            </a:r>
          </a:p>
        </p:txBody>
      </p:sp>
      <p:sp>
        <p:nvSpPr>
          <p:cNvPr id="3" name="Content Placeholder 2">
            <a:extLst>
              <a:ext uri="{FF2B5EF4-FFF2-40B4-BE49-F238E27FC236}">
                <a16:creationId xmlns:a16="http://schemas.microsoft.com/office/drawing/2014/main" id="{76454AFF-8AA5-489F-9522-F74E3EA3756D}"/>
              </a:ext>
            </a:extLst>
          </p:cNvPr>
          <p:cNvSpPr>
            <a:spLocks noGrp="1"/>
          </p:cNvSpPr>
          <p:nvPr>
            <p:ph idx="1"/>
          </p:nvPr>
        </p:nvSpPr>
        <p:spPr>
          <a:xfrm>
            <a:off x="562708" y="1542421"/>
            <a:ext cx="11093380" cy="3772529"/>
          </a:xfrm>
        </p:spPr>
        <p:txBody>
          <a:bodyPr>
            <a:noAutofit/>
          </a:bodyPr>
          <a:lstStyle/>
          <a:p>
            <a:pPr marL="461963" indent="-461963">
              <a:lnSpc>
                <a:spcPct val="110000"/>
              </a:lnSpc>
              <a:spcBef>
                <a:spcPts val="0"/>
              </a:spcBef>
              <a:spcAft>
                <a:spcPts val="0"/>
              </a:spcAft>
              <a:buFont typeface="Wingdings" panose="05000000000000000000" pitchFamily="2" charset="2"/>
              <a:buChar char="q"/>
            </a:pP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COVID-19 crisis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has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brought forward new challenges for the world but more so for PICs.</a:t>
            </a:r>
          </a:p>
          <a:p>
            <a:pPr marL="461963" indent="-461963">
              <a:lnSpc>
                <a:spcPct val="110000"/>
              </a:lnSpc>
              <a:spcBef>
                <a:spcPts val="0"/>
              </a:spcBef>
              <a:spcAft>
                <a:spcPts val="0"/>
              </a:spcAft>
              <a:buFont typeface="Wingdings" panose="05000000000000000000" pitchFamily="2" charset="2"/>
              <a:buChar char="q"/>
            </a:pP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Pics need to revitalize their </a:t>
            </a:r>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domestic </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economies and rely less on  inflows (remittances) and international tourism. </a:t>
            </a:r>
          </a:p>
          <a:p>
            <a:pPr marL="461963" indent="-461963">
              <a:lnSpc>
                <a:spcPct val="110000"/>
              </a:lnSpc>
              <a:spcBef>
                <a:spcPts val="0"/>
              </a:spcBef>
              <a:spcAft>
                <a:spcPts val="0"/>
              </a:spcAft>
              <a:buFont typeface="Wingdings" panose="05000000000000000000" pitchFamily="2" charset="2"/>
              <a:buChar char="q"/>
            </a:pP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However, these sectors need to be made more competitive and self-reliant</a:t>
            </a:r>
          </a:p>
          <a:p>
            <a:pPr marL="461963" indent="-461963">
              <a:lnSpc>
                <a:spcPct val="110000"/>
              </a:lnSpc>
              <a:spcBef>
                <a:spcPts val="0"/>
              </a:spcBef>
              <a:spcAft>
                <a:spcPts val="0"/>
              </a:spcAft>
              <a:buFont typeface="Wingdings" panose="05000000000000000000" pitchFamily="2" charset="2"/>
              <a:buChar char="q"/>
            </a:pP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Commodity manufacturing and trading may need </a:t>
            </a:r>
            <a:r>
              <a:rPr lang="en-US" sz="2400"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 renewed attention among PICs despite their smallness</a:t>
            </a:r>
            <a:r>
              <a:rPr lang="en-US" sz="24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61963" indent="-461963">
              <a:lnSpc>
                <a:spcPct val="110000"/>
              </a:lnSpc>
              <a:spcBef>
                <a:spcPts val="0"/>
              </a:spcBef>
              <a:spcAft>
                <a:spcPts val="0"/>
              </a:spcAft>
              <a:buFont typeface="Wingdings" panose="05000000000000000000" pitchFamily="2" charset="2"/>
              <a:buChar char="q"/>
            </a:pPr>
            <a:r>
              <a:rPr lang="en-US" sz="2400" dirty="0" smtClean="0">
                <a:solidFill>
                  <a:srgbClr val="002060"/>
                </a:solidFill>
                <a:latin typeface="Times New Roman" panose="02020603050405020304" pitchFamily="18" charset="0"/>
                <a:cs typeface="Times New Roman" panose="02020603050405020304" pitchFamily="18" charset="0"/>
              </a:rPr>
              <a:t>The </a:t>
            </a:r>
            <a:r>
              <a:rPr lang="en-US" sz="2400" dirty="0">
                <a:solidFill>
                  <a:srgbClr val="002060"/>
                </a:solidFill>
                <a:latin typeface="Times New Roman" panose="02020603050405020304" pitchFamily="18" charset="0"/>
                <a:cs typeface="Times New Roman" panose="02020603050405020304" pitchFamily="18" charset="0"/>
              </a:rPr>
              <a:t>PICs need to generate regional synergy to counter the negative repercussions of </a:t>
            </a:r>
            <a:r>
              <a:rPr lang="en-US" sz="2400" dirty="0" smtClean="0">
                <a:solidFill>
                  <a:srgbClr val="002060"/>
                </a:solidFill>
                <a:latin typeface="Times New Roman" panose="02020603050405020304" pitchFamily="18" charset="0"/>
                <a:cs typeface="Times New Roman" panose="02020603050405020304" pitchFamily="18" charset="0"/>
              </a:rPr>
              <a:t>such crisis </a:t>
            </a:r>
            <a:r>
              <a:rPr lang="en-US" sz="2400" dirty="0">
                <a:solidFill>
                  <a:srgbClr val="002060"/>
                </a:solidFill>
                <a:latin typeface="Times New Roman" panose="02020603050405020304" pitchFamily="18" charset="0"/>
                <a:cs typeface="Times New Roman" panose="02020603050405020304" pitchFamily="18" charset="0"/>
              </a:rPr>
              <a:t>on </a:t>
            </a:r>
            <a:r>
              <a:rPr lang="en-US" sz="2400" dirty="0" smtClean="0">
                <a:solidFill>
                  <a:srgbClr val="002060"/>
                </a:solidFill>
                <a:latin typeface="Times New Roman" panose="02020603050405020304" pitchFamily="18" charset="0"/>
                <a:cs typeface="Times New Roman" panose="02020603050405020304" pitchFamily="18" charset="0"/>
              </a:rPr>
              <a:t>PICs.</a:t>
            </a:r>
            <a:endParaRPr lang="en-AU" sz="2400" dirty="0">
              <a:solidFill>
                <a:srgbClr val="002060"/>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AADD470-0502-4B2B-8211-5149CC88E3ED}" type="slidenum">
              <a:rPr lang="en-AU" smtClean="0"/>
              <a:t>24</a:t>
            </a:fld>
            <a:endParaRPr lang="en-AU"/>
          </a:p>
        </p:txBody>
      </p:sp>
    </p:spTree>
    <p:extLst>
      <p:ext uri="{BB962C8B-B14F-4D97-AF65-F5344CB8AC3E}">
        <p14:creationId xmlns:p14="http://schemas.microsoft.com/office/powerpoint/2010/main" val="2257100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13F87-E900-43FD-8339-5EA78E4D3300}"/>
              </a:ext>
            </a:extLst>
          </p:cNvPr>
          <p:cNvSpPr>
            <a:spLocks noGrp="1"/>
          </p:cNvSpPr>
          <p:nvPr>
            <p:ph type="title"/>
          </p:nvPr>
        </p:nvSpPr>
        <p:spPr>
          <a:xfrm>
            <a:off x="1117261" y="263870"/>
            <a:ext cx="9720072" cy="761062"/>
          </a:xfrm>
        </p:spPr>
        <p:txBody>
          <a:bodyPr>
            <a:normAutofit/>
          </a:bodyPr>
          <a:lstStyle/>
          <a:p>
            <a:r>
              <a:rPr lang="en-AU" sz="3600" dirty="0">
                <a:solidFill>
                  <a:srgbClr val="002060"/>
                </a:solidFill>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A1B58545-0104-42DC-A98E-2510E63BDE1D}"/>
              </a:ext>
            </a:extLst>
          </p:cNvPr>
          <p:cNvSpPr>
            <a:spLocks noGrp="1"/>
          </p:cNvSpPr>
          <p:nvPr>
            <p:ph idx="1"/>
          </p:nvPr>
        </p:nvSpPr>
        <p:spPr>
          <a:xfrm>
            <a:off x="923644" y="1763486"/>
            <a:ext cx="9720073" cy="4023360"/>
          </a:xfrm>
        </p:spPr>
        <p:txBody>
          <a:bodyPr>
            <a:noAutofit/>
          </a:bodyPr>
          <a:lstStyle/>
          <a:p>
            <a:pPr>
              <a:lnSpc>
                <a:spcPct val="107000"/>
              </a:lnSpc>
              <a:spcAft>
                <a:spcPts val="800"/>
              </a:spcAf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IMF. (2020). </a:t>
            </a:r>
            <a:r>
              <a:rPr lang="en-US"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No Tourism Recovery in September</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Retrieved from</a:t>
            </a:r>
            <a:r>
              <a:rPr lang="en-US" sz="2400" u="none" strike="noStrike"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https://www.imf.org/en/Countries/ResRep/PIS-Region</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IMF. (2020). </a:t>
            </a:r>
            <a:r>
              <a:rPr lang="en-US"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Pacific Islands Monitor: Issue 13</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Retrieved from</a:t>
            </a:r>
            <a:r>
              <a:rPr lang="en-US" sz="2400" u="none" strike="noStrike"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https://www.imf.org/en/Countries/ResRep/PIS-Region</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Lilomo</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 (2020). </a:t>
            </a:r>
            <a:r>
              <a:rPr lang="en-US"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COVID-19 Casting a Dark Shadow on Solomon Islands Tourism.</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Retrieved from https://www.solomontimes.com/feature/covid19-casting-a-dark-shadow-on-solomon-islands-tourism/459  </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Research Association of New Zealand. (2020). </a:t>
            </a:r>
            <a:r>
              <a:rPr lang="en-US"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Pacific Tourism: COVID-19 Impact and Recovery</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Retrieved from https://corporate.southpacificislands.travel/wp-content/uploads/2020/05/Pacific-Tourism-Sector-Status-report-Final.pdf</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AU" sz="2400" dirty="0"/>
          </a:p>
        </p:txBody>
      </p:sp>
      <p:sp>
        <p:nvSpPr>
          <p:cNvPr id="4" name="Slide Number Placeholder 3"/>
          <p:cNvSpPr>
            <a:spLocks noGrp="1"/>
          </p:cNvSpPr>
          <p:nvPr>
            <p:ph type="sldNum" sz="quarter" idx="12"/>
          </p:nvPr>
        </p:nvSpPr>
        <p:spPr/>
        <p:txBody>
          <a:bodyPr/>
          <a:lstStyle/>
          <a:p>
            <a:fld id="{5AADD470-0502-4B2B-8211-5149CC88E3ED}" type="slidenum">
              <a:rPr lang="en-AU" smtClean="0"/>
              <a:t>25</a:t>
            </a:fld>
            <a:endParaRPr lang="en-AU"/>
          </a:p>
        </p:txBody>
      </p:sp>
    </p:spTree>
    <p:extLst>
      <p:ext uri="{BB962C8B-B14F-4D97-AF65-F5344CB8AC3E}">
        <p14:creationId xmlns:p14="http://schemas.microsoft.com/office/powerpoint/2010/main" val="20158889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626</TotalTime>
  <Words>2160</Words>
  <Application>Microsoft Office PowerPoint</Application>
  <PresentationFormat>Widescreen</PresentationFormat>
  <Paragraphs>358</Paragraphs>
  <Slides>25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Calibri</vt:lpstr>
      <vt:lpstr>Times New Roman</vt:lpstr>
      <vt:lpstr>Tw Cen MT</vt:lpstr>
      <vt:lpstr>Tw Cen MT Condensed</vt:lpstr>
      <vt:lpstr>Wingdings</vt:lpstr>
      <vt:lpstr>Wingdings 3</vt:lpstr>
      <vt:lpstr>Integral</vt:lpstr>
      <vt:lpstr>Exploring the Impact of COVID-19 on the Tourism Industry of Fiji, Solomon Islands and Samoa </vt:lpstr>
      <vt:lpstr>Outline of the Presentation</vt:lpstr>
      <vt:lpstr>1.0 Introduction</vt:lpstr>
      <vt:lpstr>2.0 Background of COVID-19 in the Pacific Island Countries (PICs)</vt:lpstr>
      <vt:lpstr>3.0 Projected Economic Trends for Fiji, Samoa and the Solomon Islands</vt:lpstr>
      <vt:lpstr>3.0 Current Account Balance (% Of GDP)</vt:lpstr>
      <vt:lpstr>3.0 Fiscal Account Balance (% of GDP)</vt:lpstr>
      <vt:lpstr>4.0 COVID-19 Cases in THESE PICs</vt:lpstr>
      <vt:lpstr>5.0 Direct Impact on the Tourism Sector OF PICs</vt:lpstr>
      <vt:lpstr>5.0 Percentage Contribution by the Tourism Industry to the GDP </vt:lpstr>
      <vt:lpstr>PowerPoint Presentation</vt:lpstr>
      <vt:lpstr>PowerPoint Presentation</vt:lpstr>
      <vt:lpstr>5.0 Direct Impact of COVID-19 on the Tourism Sector of Fiji, Samoa and the Solomon Islands</vt:lpstr>
      <vt:lpstr>5.0 Fiji’s TOURISM Case – some details</vt:lpstr>
      <vt:lpstr>Solomon Islands Case</vt:lpstr>
      <vt:lpstr>Samoa’s Case</vt:lpstr>
      <vt:lpstr>6.0 Fiji - National Governments Fiscal Stimulus Package to Revitalize the Contracting Economy</vt:lpstr>
      <vt:lpstr>6.0 Fiji 2020-21 National Budget (Fiscal Stimulus package to revitalize the contracting economy)</vt:lpstr>
      <vt:lpstr>6.0 Samoa - National Government’s Fiscal Stimulus Package to Revitalize the Contracting Economy</vt:lpstr>
      <vt:lpstr>6.0 Solomon Islands - National Governments Fiscal Stimulus Package to Revitalize the Contracting Economy</vt:lpstr>
      <vt:lpstr>7.0 Tourism Related Recovery Policies</vt:lpstr>
      <vt:lpstr>Tourism Related Recovery Policies</vt:lpstr>
      <vt:lpstr>7.0 Tourism Related Recovery Policies</vt:lpstr>
      <vt:lpstr>8.0 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the Impact of COVID-19 on the Tourism Industry of Fiji, Solomon Islands and Samoa</dc:title>
  <dc:creator>Suwastika Naidu</dc:creator>
  <cp:lastModifiedBy>Suwastika Naidu</cp:lastModifiedBy>
  <cp:revision>64</cp:revision>
  <dcterms:created xsi:type="dcterms:W3CDTF">2020-11-25T11:20:18Z</dcterms:created>
  <dcterms:modified xsi:type="dcterms:W3CDTF">2021-01-04T23:52:54Z</dcterms:modified>
</cp:coreProperties>
</file>