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6" r:id="rId5"/>
    <p:sldId id="257" r:id="rId6"/>
    <p:sldId id="259" r:id="rId7"/>
    <p:sldId id="272" r:id="rId8"/>
    <p:sldId id="258" r:id="rId9"/>
    <p:sldId id="273" r:id="rId10"/>
    <p:sldId id="274" r:id="rId11"/>
    <p:sldId id="275" r:id="rId12"/>
    <p:sldId id="276" r:id="rId13"/>
    <p:sldId id="277" r:id="rId14"/>
    <p:sldId id="262" r:id="rId15"/>
    <p:sldId id="278" r:id="rId16"/>
    <p:sldId id="279"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vneelsharma1981@hotmail.com" initials="n" lastIdx="2" clrIdx="0">
    <p:extLst>
      <p:ext uri="{19B8F6BF-5375-455C-9EA6-DF929625EA0E}">
        <p15:presenceInfo xmlns:p15="http://schemas.microsoft.com/office/powerpoint/2012/main" userId="7609348ef77722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11" autoAdjust="0"/>
  </p:normalViewPr>
  <p:slideViewPr>
    <p:cSldViewPr snapToGrid="0" showGuides="1">
      <p:cViewPr varScale="1">
        <p:scale>
          <a:sx n="46" d="100"/>
          <a:sy n="46" d="100"/>
        </p:scale>
        <p:origin x="58" y="720"/>
      </p:cViewPr>
      <p:guideLst>
        <p:guide pos="3840"/>
        <p:guide orient="horz" pos="2160"/>
      </p:guideLst>
    </p:cSldViewPr>
  </p:slideViewPr>
  <p:notesTextViewPr>
    <p:cViewPr>
      <p:scale>
        <a:sx n="1" d="1"/>
        <a:sy n="1" d="1"/>
      </p:scale>
      <p:origin x="0" y="0"/>
    </p:cViewPr>
  </p:notesTextViewPr>
  <p:notesViewPr>
    <p:cSldViewPr snapToGrid="0">
      <p:cViewPr varScale="1">
        <p:scale>
          <a:sx n="62" d="100"/>
          <a:sy n="62"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24T05:51:22.352" idx="2">
    <p:pos x="10" y="10"/>
    <p:text/>
    <p:extLst>
      <p:ext uri="{C676402C-5697-4E1C-873F-D02D1690AC5C}">
        <p15:threadingInfo xmlns:p15="http://schemas.microsoft.com/office/powerpoint/2012/main" timeZoneBias="-7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29.06.2023</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29.06.2023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ASDASDAD</a:t>
            </a:r>
            <a:endParaRPr lang="en-FJ" dirty="0"/>
          </a:p>
        </p:txBody>
      </p:sp>
      <p:sp>
        <p:nvSpPr>
          <p:cNvPr id="4" name="Slide Number Placeholder 3"/>
          <p:cNvSpPr>
            <a:spLocks noGrp="1"/>
          </p:cNvSpPr>
          <p:nvPr>
            <p:ph type="sldNum" sz="quarter" idx="5"/>
          </p:nvPr>
        </p:nvSpPr>
        <p:spPr/>
        <p:txBody>
          <a:bodyPr/>
          <a:lstStyle/>
          <a:p>
            <a:fld id="{53D78A92-0141-4330-8F3E-FAADFAC23844}" type="slidenum">
              <a:rPr lang="ru-RU" smtClean="0"/>
              <a:t>1</a:t>
            </a:fld>
            <a:endParaRPr lang="ru-RU" dirty="0"/>
          </a:p>
        </p:txBody>
      </p:sp>
    </p:spTree>
    <p:extLst>
      <p:ext uri="{BB962C8B-B14F-4D97-AF65-F5344CB8AC3E}">
        <p14:creationId xmlns:p14="http://schemas.microsoft.com/office/powerpoint/2010/main" val="79448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53D78A92-0141-4330-8F3E-FAADFAC23844}" type="slidenum">
              <a:rPr lang="ru-RU" smtClean="0"/>
              <a:t>2</a:t>
            </a:fld>
            <a:endParaRPr lang="ru-RU" dirty="0"/>
          </a:p>
        </p:txBody>
      </p:sp>
    </p:spTree>
    <p:extLst>
      <p:ext uri="{BB962C8B-B14F-4D97-AF65-F5344CB8AC3E}">
        <p14:creationId xmlns:p14="http://schemas.microsoft.com/office/powerpoint/2010/main" val="423743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53D78A92-0141-4330-8F3E-FAADFAC23844}" type="slidenum">
              <a:rPr lang="ru-RU" smtClean="0"/>
              <a:t>13</a:t>
            </a:fld>
            <a:endParaRPr lang="ru-RU" dirty="0"/>
          </a:p>
        </p:txBody>
      </p:sp>
    </p:spTree>
    <p:extLst>
      <p:ext uri="{BB962C8B-B14F-4D97-AF65-F5344CB8AC3E}">
        <p14:creationId xmlns:p14="http://schemas.microsoft.com/office/powerpoint/2010/main" val="328265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340005" y="1186537"/>
            <a:ext cx="5690680" cy="1517356"/>
          </a:xfrm>
        </p:spPr>
        <p:txBody>
          <a:bodyPr/>
          <a:lstStyle/>
          <a:p>
            <a:r>
              <a:rPr lang="en-US" dirty="0">
                <a:solidFill>
                  <a:schemeClr val="tx1">
                    <a:lumMod val="65000"/>
                    <a:lumOff val="35000"/>
                  </a:schemeClr>
                </a:solidFill>
              </a:rPr>
              <a:t>2023 Annual Conference</a:t>
            </a:r>
            <a:endParaRPr lang="ru-RU" dirty="0">
              <a:solidFill>
                <a:schemeClr val="tx1">
                  <a:lumMod val="65000"/>
                  <a:lumOff val="35000"/>
                </a:schemeClr>
              </a:solidFill>
            </a:endParaRPr>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normAutofit fontScale="77500" lnSpcReduction="20000"/>
          </a:bodyPr>
          <a:lstStyle/>
          <a:p>
            <a:r>
              <a:rPr lang="en-US" dirty="0"/>
              <a:t>Islands and Ocean</a:t>
            </a:r>
          </a:p>
          <a:p>
            <a:r>
              <a:rPr lang="en-US" dirty="0"/>
              <a:t>Public Law in a Plural World</a:t>
            </a:r>
            <a:endParaRPr lang="ru-RU"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en-US" dirty="0"/>
              <a:t>ICON.S Conference </a:t>
            </a:r>
            <a:br>
              <a:rPr lang="en-US" dirty="0"/>
            </a:br>
            <a:r>
              <a:rPr lang="en-US" dirty="0"/>
              <a:t>2023</a:t>
            </a:r>
            <a:r>
              <a:rPr lang="en-US"/>
              <a:t>, Wellington</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3"/>
          <a:srcRect l="2186" r="2186"/>
          <a:stretch/>
        </p:blipFill>
        <p:spPr>
          <a:xfrm>
            <a:off x="4606076" y="0"/>
            <a:ext cx="758592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D1BC8E-8166-4B95-8405-881B722F1B6A}"/>
              </a:ext>
            </a:extLst>
          </p:cNvPr>
          <p:cNvSpPr>
            <a:spLocks noGrp="1"/>
          </p:cNvSpPr>
          <p:nvPr>
            <p:ph type="ftr" sz="quarter" idx="11"/>
          </p:nvPr>
        </p:nvSpPr>
        <p:spPr/>
        <p:txBody>
          <a:bodyPr/>
          <a:lstStyle/>
          <a:p>
            <a:r>
              <a:rPr lang="en-US"/>
              <a:t>ADD A FOOTER</a:t>
            </a:r>
            <a:endParaRPr lang="ru-RU" dirty="0"/>
          </a:p>
        </p:txBody>
      </p:sp>
      <p:sp>
        <p:nvSpPr>
          <p:cNvPr id="3" name="Slide Number Placeholder 2">
            <a:extLst>
              <a:ext uri="{FF2B5EF4-FFF2-40B4-BE49-F238E27FC236}">
                <a16:creationId xmlns:a16="http://schemas.microsoft.com/office/drawing/2014/main" id="{A51AA8DB-9746-4163-A670-724780447F5A}"/>
              </a:ext>
            </a:extLst>
          </p:cNvPr>
          <p:cNvSpPr>
            <a:spLocks noGrp="1"/>
          </p:cNvSpPr>
          <p:nvPr>
            <p:ph type="sldNum" sz="quarter" idx="12"/>
          </p:nvPr>
        </p:nvSpPr>
        <p:spPr/>
        <p:txBody>
          <a:bodyPr/>
          <a:lstStyle/>
          <a:p>
            <a:fld id="{D495E168-DA5E-4888-8D8A-92B118324C14}" type="slidenum">
              <a:rPr lang="ru-RU" smtClean="0"/>
              <a:t>10</a:t>
            </a:fld>
            <a:endParaRPr lang="ru-RU" dirty="0"/>
          </a:p>
        </p:txBody>
      </p:sp>
      <p:sp>
        <p:nvSpPr>
          <p:cNvPr id="4" name="TextBox 3">
            <a:extLst>
              <a:ext uri="{FF2B5EF4-FFF2-40B4-BE49-F238E27FC236}">
                <a16:creationId xmlns:a16="http://schemas.microsoft.com/office/drawing/2014/main" id="{9E5ACCBF-0B20-4227-B302-0EB5AEF2BF20}"/>
              </a:ext>
            </a:extLst>
          </p:cNvPr>
          <p:cNvSpPr txBox="1"/>
          <p:nvPr/>
        </p:nvSpPr>
        <p:spPr>
          <a:xfrm>
            <a:off x="812291" y="849086"/>
            <a:ext cx="8854224" cy="7017306"/>
          </a:xfrm>
          <a:prstGeom prst="rect">
            <a:avLst/>
          </a:prstGeom>
          <a:noFill/>
        </p:spPr>
        <p:txBody>
          <a:bodyPr wrap="square" rtlCol="0">
            <a:spAutoFit/>
          </a:bodyPr>
          <a:lstStyle/>
          <a:p>
            <a:pPr algn="l"/>
            <a:r>
              <a:rPr lang="en-US" sz="2800" b="1" dirty="0"/>
              <a:t>Court of Appeal – April 2009. </a:t>
            </a:r>
          </a:p>
          <a:p>
            <a:pPr algn="l"/>
            <a:endParaRPr lang="en-US" sz="1400" dirty="0"/>
          </a:p>
          <a:p>
            <a:pPr algn="just"/>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It was also said that given Fiji’s coup culture the </a:t>
            </a:r>
            <a:r>
              <a:rPr lang="en-FJ"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drafters of the Fiji Constitution, and the Fijian people, in adopting the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1997 </a:t>
            </a:r>
            <a:r>
              <a:rPr lang="en-FJ"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Fiji Constitution would have wanted as much certainty as they could obtain in the provisions dealing, in particular, with the dismissal of a Prime Minister.</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US" sz="1400" dirty="0">
              <a:solidFill>
                <a:srgbClr val="000000"/>
              </a:solidFill>
              <a:latin typeface="Arial" panose="020B0604020202020204" pitchFamily="34" charset="0"/>
              <a:ea typeface="Times New Roman" panose="02020603050405020304" pitchFamily="18" charset="0"/>
            </a:endParaRPr>
          </a:p>
          <a:p>
            <a:pPr algn="just"/>
            <a:r>
              <a:rPr lang="en-US" sz="1400" dirty="0">
                <a:solidFill>
                  <a:srgbClr val="000000"/>
                </a:solidFill>
                <a:latin typeface="Arial" panose="020B0604020202020204" pitchFamily="34" charset="0"/>
                <a:ea typeface="Times New Roman" panose="02020603050405020304" pitchFamily="18" charset="0"/>
              </a:rPr>
              <a:t>U</a:t>
            </a:r>
            <a:r>
              <a:rPr lang="en-FJ" sz="1400" dirty="0" err="1">
                <a:solidFill>
                  <a:srgbClr val="000000"/>
                </a:solidFill>
                <a:effectLst/>
                <a:latin typeface="Arial" panose="020B0604020202020204" pitchFamily="34" charset="0"/>
                <a:ea typeface="Times New Roman" panose="02020603050405020304" pitchFamily="18" charset="0"/>
              </a:rPr>
              <a:t>nder</a:t>
            </a:r>
            <a:r>
              <a:rPr lang="en-FJ" sz="1400" dirty="0">
                <a:solidFill>
                  <a:srgbClr val="000000"/>
                </a:solidFill>
                <a:effectLst/>
                <a:latin typeface="Arial" panose="020B0604020202020204" pitchFamily="34" charset="0"/>
                <a:ea typeface="Times New Roman" panose="02020603050405020304" pitchFamily="18" charset="0"/>
              </a:rPr>
              <a:t> the Fiji Constitution it </a:t>
            </a:r>
            <a:r>
              <a:rPr lang="en-US" sz="1400" dirty="0">
                <a:solidFill>
                  <a:srgbClr val="000000"/>
                </a:solidFill>
                <a:latin typeface="Arial" panose="020B0604020202020204" pitchFamily="34" charset="0"/>
                <a:ea typeface="Times New Roman" panose="02020603050405020304" pitchFamily="18" charset="0"/>
              </a:rPr>
              <a:t>was</a:t>
            </a:r>
            <a:r>
              <a:rPr lang="en-FJ" sz="1400" dirty="0">
                <a:solidFill>
                  <a:srgbClr val="000000"/>
                </a:solidFill>
                <a:effectLst/>
                <a:latin typeface="Arial" panose="020B0604020202020204" pitchFamily="34" charset="0"/>
                <a:ea typeface="Times New Roman" panose="02020603050405020304" pitchFamily="18" charset="0"/>
              </a:rPr>
              <a:t> not intended that the President, in the exercise of discretion, dismiss a Prime Minister in circumstances other than those set out in s.109</a:t>
            </a:r>
            <a:r>
              <a:rPr lang="en-US" sz="1400" dirty="0">
                <a:solidFill>
                  <a:srgbClr val="000000"/>
                </a:solidFill>
                <a:effectLst/>
                <a:latin typeface="Arial" panose="020B0604020202020204" pitchFamily="34" charset="0"/>
                <a:ea typeface="Times New Roman" panose="02020603050405020304" pitchFamily="18" charset="0"/>
              </a:rPr>
              <a:t>.</a:t>
            </a:r>
          </a:p>
          <a:p>
            <a:pPr algn="just"/>
            <a:endParaRPr lang="en-US" sz="1400" dirty="0">
              <a:solidFill>
                <a:srgbClr val="000000"/>
              </a:solidFill>
              <a:latin typeface="Arial" panose="020B0604020202020204" pitchFamily="34" charset="0"/>
            </a:endParaRPr>
          </a:p>
          <a:p>
            <a:pPr algn="just"/>
            <a:r>
              <a:rPr lang="en-FJ" sz="1400" dirty="0">
                <a:solidFill>
                  <a:srgbClr val="000000"/>
                </a:solidFill>
                <a:effectLst/>
                <a:latin typeface="Arial" panose="020B0604020202020204" pitchFamily="34" charset="0"/>
                <a:ea typeface="Times New Roman" panose="02020603050405020304" pitchFamily="18" charset="0"/>
              </a:rPr>
              <a:t>The Fiji Constitution is silent on other circumstances in which the President may dismiss a Prime Minister.</a:t>
            </a:r>
            <a:r>
              <a:rPr lang="en-US" sz="1400" dirty="0">
                <a:solidFill>
                  <a:srgbClr val="000000"/>
                </a:solidFill>
                <a:effectLst/>
                <a:latin typeface="Arial" panose="020B0604020202020204" pitchFamily="34" charset="0"/>
                <a:ea typeface="Times New Roman" panose="02020603050405020304" pitchFamily="18" charset="0"/>
              </a:rPr>
              <a:t> The</a:t>
            </a:r>
            <a:r>
              <a:rPr lang="en-FJ" sz="1400" dirty="0">
                <a:solidFill>
                  <a:srgbClr val="000000"/>
                </a:solidFill>
                <a:effectLst/>
                <a:latin typeface="Arial" panose="020B0604020202020204" pitchFamily="34" charset="0"/>
                <a:ea typeface="Times New Roman" panose="02020603050405020304" pitchFamily="18" charset="0"/>
              </a:rPr>
              <a:t> Fiji Constitution intended to delineate as precisely as possible the circumstances in which the President could dismiss the Prime Minister. Those circumstances d</a:t>
            </a:r>
            <a:r>
              <a:rPr lang="en-US" sz="1400" dirty="0">
                <a:solidFill>
                  <a:srgbClr val="000000"/>
                </a:solidFill>
                <a:effectLst/>
                <a:latin typeface="Arial" panose="020B0604020202020204" pitchFamily="34" charset="0"/>
                <a:ea typeface="Times New Roman" panose="02020603050405020304" pitchFamily="18" charset="0"/>
              </a:rPr>
              <a:t>id not</a:t>
            </a:r>
            <a:r>
              <a:rPr lang="en-FJ" sz="1400" dirty="0">
                <a:solidFill>
                  <a:srgbClr val="000000"/>
                </a:solidFill>
                <a:effectLst/>
                <a:latin typeface="Arial" panose="020B0604020202020204" pitchFamily="34" charset="0"/>
                <a:ea typeface="Times New Roman" panose="02020603050405020304" pitchFamily="18" charset="0"/>
              </a:rPr>
              <a:t> include circumstances other than those set out in s.109 of the Fiji Constitution.</a:t>
            </a:r>
            <a:endParaRPr lang="en-US" sz="1400" dirty="0">
              <a:solidFill>
                <a:srgbClr val="000000"/>
              </a:solidFill>
              <a:effectLst/>
              <a:latin typeface="Arial" panose="020B0604020202020204" pitchFamily="34" charset="0"/>
              <a:ea typeface="Times New Roman" panose="02020603050405020304" pitchFamily="18" charset="0"/>
            </a:endParaRPr>
          </a:p>
          <a:p>
            <a:pPr algn="just"/>
            <a:endParaRPr lang="en-US" sz="1400" dirty="0">
              <a:solidFill>
                <a:srgbClr val="000000"/>
              </a:solidFill>
              <a:latin typeface="Arial" panose="020B0604020202020204" pitchFamily="34" charset="0"/>
            </a:endParaRPr>
          </a:p>
          <a:p>
            <a:pPr algn="just"/>
            <a:r>
              <a:rPr lang="en-FJ" sz="1400" dirty="0">
                <a:solidFill>
                  <a:srgbClr val="000000"/>
                </a:solidFill>
                <a:effectLst/>
                <a:latin typeface="Arial" panose="020B0604020202020204" pitchFamily="34" charset="0"/>
                <a:ea typeface="Times New Roman" panose="02020603050405020304" pitchFamily="18" charset="0"/>
              </a:rPr>
              <a:t>It prescribes that the President may not dismiss the Prime Minister unless the Government fails to get or los</a:t>
            </a:r>
            <a:r>
              <a:rPr lang="en-US" sz="1400" dirty="0">
                <a:solidFill>
                  <a:srgbClr val="000000"/>
                </a:solidFill>
                <a:effectLst/>
                <a:latin typeface="Arial" panose="020B0604020202020204" pitchFamily="34" charset="0"/>
                <a:ea typeface="Times New Roman" panose="02020603050405020304" pitchFamily="18" charset="0"/>
              </a:rPr>
              <a:t>s</a:t>
            </a:r>
            <a:r>
              <a:rPr lang="en-FJ" sz="1400" dirty="0">
                <a:solidFill>
                  <a:srgbClr val="000000"/>
                </a:solidFill>
                <a:effectLst/>
                <a:latin typeface="Arial" panose="020B0604020202020204" pitchFamily="34" charset="0"/>
                <a:ea typeface="Times New Roman" panose="02020603050405020304" pitchFamily="18" charset="0"/>
              </a:rPr>
              <a:t>es the confidence of the House of Representatives, and the Prime Minister does not resign or get a dissolution of the Parliament</a:t>
            </a:r>
            <a:r>
              <a:rPr lang="en-US" sz="1400" dirty="0">
                <a:solidFill>
                  <a:srgbClr val="000000"/>
                </a:solidFill>
                <a:effectLst/>
                <a:latin typeface="Arial" panose="020B0604020202020204" pitchFamily="34" charset="0"/>
                <a:ea typeface="Times New Roman" panose="02020603050405020304" pitchFamily="18" charset="0"/>
              </a:rPr>
              <a:t>.</a:t>
            </a:r>
          </a:p>
          <a:p>
            <a:pPr algn="just"/>
            <a:endParaRPr lang="en-US" sz="1400" dirty="0">
              <a:solidFill>
                <a:srgbClr val="000000"/>
              </a:solidFill>
              <a:latin typeface="Arial" panose="020B0604020202020204" pitchFamily="34" charset="0"/>
              <a:ea typeface="Times New Roman" panose="02020603050405020304" pitchFamily="18" charset="0"/>
            </a:endParaRPr>
          </a:p>
          <a:p>
            <a:pPr algn="just">
              <a:spcAft>
                <a:spcPts val="800"/>
              </a:spcAft>
            </a:pPr>
            <a:r>
              <a:rPr lang="en-US" sz="1400" dirty="0">
                <a:solidFill>
                  <a:srgbClr val="000000"/>
                </a:solidFill>
                <a:effectLst/>
                <a:latin typeface="Arial" panose="020B0604020202020204" pitchFamily="34" charset="0"/>
                <a:ea typeface="Times New Roman" panose="02020603050405020304" pitchFamily="18" charset="0"/>
              </a:rPr>
              <a:t>Ultimately, the CA held that the dismissal of the PM and the dissolution of Parliament were unlawful acts under the Constitution.</a:t>
            </a:r>
          </a:p>
          <a:p>
            <a:pPr algn="just">
              <a:spcAft>
                <a:spcPts val="800"/>
              </a:spcAft>
            </a:pPr>
            <a:endParaRPr lang="en-US" sz="1400" dirty="0">
              <a:solidFill>
                <a:srgbClr val="000000"/>
              </a:solidFill>
              <a:latin typeface="Arial" panose="020B0604020202020204" pitchFamily="34" charset="0"/>
              <a:ea typeface="Times New Roman" panose="02020603050405020304" pitchFamily="18" charset="0"/>
            </a:endParaRPr>
          </a:p>
          <a:p>
            <a:pPr algn="just">
              <a:spcAft>
                <a:spcPts val="800"/>
              </a:spcAft>
            </a:pPr>
            <a:r>
              <a:rPr lang="en-US" sz="1400" dirty="0">
                <a:solidFill>
                  <a:srgbClr val="000000"/>
                </a:solidFill>
                <a:effectLst/>
                <a:latin typeface="Arial" panose="020B0604020202020204" pitchFamily="34" charset="0"/>
                <a:ea typeface="Times New Roman" panose="02020603050405020304" pitchFamily="18" charset="0"/>
              </a:rPr>
              <a:t>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US" sz="1800" dirty="0">
              <a:solidFill>
                <a:srgbClr val="000000"/>
              </a:solidFill>
              <a:effectLst/>
              <a:latin typeface="Arial" panose="020B0604020202020204" pitchFamily="34" charset="0"/>
              <a:ea typeface="Times New Roman" panose="02020603050405020304" pitchFamily="18" charset="0"/>
            </a:endParaRPr>
          </a:p>
          <a:p>
            <a:pPr algn="l"/>
            <a:endParaRPr lang="en-US" dirty="0"/>
          </a:p>
          <a:p>
            <a:pPr algn="l"/>
            <a:endParaRPr lang="en-US" dirty="0"/>
          </a:p>
          <a:p>
            <a:pPr algn="l"/>
            <a:endParaRPr lang="en-US" dirty="0"/>
          </a:p>
          <a:p>
            <a:pPr algn="l"/>
            <a:endParaRPr lang="en-US" dirty="0"/>
          </a:p>
          <a:p>
            <a:pPr algn="l"/>
            <a:endParaRPr lang="en-FJ" dirty="0"/>
          </a:p>
        </p:txBody>
      </p:sp>
    </p:spTree>
    <p:extLst>
      <p:ext uri="{BB962C8B-B14F-4D97-AF65-F5344CB8AC3E}">
        <p14:creationId xmlns:p14="http://schemas.microsoft.com/office/powerpoint/2010/main" val="201517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4ED1216-A221-4C9B-B39B-71A3E4D9E409}"/>
              </a:ext>
            </a:extLst>
          </p:cNvPr>
          <p:cNvPicPr>
            <a:picLocks noGrp="1" noChangeAspect="1"/>
          </p:cNvPicPr>
          <p:nvPr>
            <p:ph type="pic" sz="quarter" idx="17"/>
          </p:nvPr>
        </p:nvPicPr>
        <p:blipFill>
          <a:blip r:embed="rId2"/>
          <a:srcRect t="27157" b="27157"/>
          <a:stretch/>
        </p:blipFill>
        <p:spPr>
          <a:xfrm>
            <a:off x="1340" y="0"/>
            <a:ext cx="12190660" cy="5569499"/>
          </a:xfrm>
        </p:spPr>
      </p:pic>
      <p:sp>
        <p:nvSpPr>
          <p:cNvPr id="2" name="Title 1">
            <a:extLst>
              <a:ext uri="{FF2B5EF4-FFF2-40B4-BE49-F238E27FC236}">
                <a16:creationId xmlns:a16="http://schemas.microsoft.com/office/drawing/2014/main" id="{7DDD1C66-8B88-4FDA-AFA7-4549E31005F8}"/>
              </a:ext>
            </a:extLst>
          </p:cNvPr>
          <p:cNvSpPr>
            <a:spLocks noGrp="1"/>
          </p:cNvSpPr>
          <p:nvPr>
            <p:ph type="title"/>
          </p:nvPr>
        </p:nvSpPr>
        <p:spPr/>
        <p:txBody>
          <a:bodyPr/>
          <a:lstStyle/>
          <a:p>
            <a:r>
              <a:rPr lang="en-US" dirty="0"/>
              <a:t>VICTORY?</a:t>
            </a:r>
            <a:endParaRPr lang="ru-RU" dirty="0"/>
          </a:p>
        </p:txBody>
      </p:sp>
      <p:sp>
        <p:nvSpPr>
          <p:cNvPr id="5" name="Text Placeholder 4">
            <a:extLst>
              <a:ext uri="{FF2B5EF4-FFF2-40B4-BE49-F238E27FC236}">
                <a16:creationId xmlns:a16="http://schemas.microsoft.com/office/drawing/2014/main" id="{53BA5B48-F9FF-45FC-A3F7-5CEF9A012980}"/>
              </a:ext>
            </a:extLst>
          </p:cNvPr>
          <p:cNvSpPr>
            <a:spLocks noGrp="1"/>
          </p:cNvSpPr>
          <p:nvPr>
            <p:ph type="body" sz="quarter" idx="16"/>
          </p:nvPr>
        </p:nvSpPr>
        <p:spPr/>
        <p:txBody>
          <a:bodyPr/>
          <a:lstStyle/>
          <a:p>
            <a:endParaRPr lang="ru-RU" dirty="0"/>
          </a:p>
        </p:txBody>
      </p:sp>
      <p:sp>
        <p:nvSpPr>
          <p:cNvPr id="4" name="Slide Number Placeholder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a:lstStyle/>
          <a:p>
            <a:fld id="{D495E168-DA5E-4888-8D8A-92B118324C14}" type="slidenum">
              <a:rPr lang="ru-RU" smtClean="0"/>
              <a:pPr/>
              <a:t>11</a:t>
            </a:fld>
            <a:endParaRPr lang="ru-RU" dirty="0"/>
          </a:p>
        </p:txBody>
      </p:sp>
    </p:spTree>
    <p:extLst>
      <p:ext uri="{BB962C8B-B14F-4D97-AF65-F5344CB8AC3E}">
        <p14:creationId xmlns:p14="http://schemas.microsoft.com/office/powerpoint/2010/main" val="193536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198B19-76A4-4A12-BC6B-538F0C5EF729}"/>
              </a:ext>
            </a:extLst>
          </p:cNvPr>
          <p:cNvSpPr>
            <a:spLocks noGrp="1"/>
          </p:cNvSpPr>
          <p:nvPr>
            <p:ph type="sldNum" sz="quarter" idx="12"/>
          </p:nvPr>
        </p:nvSpPr>
        <p:spPr/>
        <p:txBody>
          <a:bodyPr/>
          <a:lstStyle/>
          <a:p>
            <a:fld id="{D495E168-DA5E-4888-8D8A-92B118324C14}" type="slidenum">
              <a:rPr lang="ru-RU" smtClean="0"/>
              <a:t>12</a:t>
            </a:fld>
            <a:endParaRPr lang="ru-RU" dirty="0"/>
          </a:p>
        </p:txBody>
      </p:sp>
      <p:sp>
        <p:nvSpPr>
          <p:cNvPr id="4" name="TextBox 3">
            <a:extLst>
              <a:ext uri="{FF2B5EF4-FFF2-40B4-BE49-F238E27FC236}">
                <a16:creationId xmlns:a16="http://schemas.microsoft.com/office/drawing/2014/main" id="{2AFC9CC5-D82D-40F0-BDE1-493E8EA040A4}"/>
              </a:ext>
            </a:extLst>
          </p:cNvPr>
          <p:cNvSpPr txBox="1"/>
          <p:nvPr/>
        </p:nvSpPr>
        <p:spPr>
          <a:xfrm>
            <a:off x="905069" y="858416"/>
            <a:ext cx="8649478" cy="3970318"/>
          </a:xfrm>
          <a:prstGeom prst="rect">
            <a:avLst/>
          </a:prstGeom>
          <a:noFill/>
        </p:spPr>
        <p:txBody>
          <a:bodyPr wrap="square" rtlCol="0">
            <a:spAutoFit/>
          </a:bodyPr>
          <a:lstStyle/>
          <a:p>
            <a:pPr algn="just"/>
            <a:r>
              <a:rPr lang="en-US" dirty="0"/>
              <a:t>Yes – </a:t>
            </a:r>
          </a:p>
          <a:p>
            <a:pPr algn="just"/>
            <a:endParaRPr lang="en-US" dirty="0"/>
          </a:p>
          <a:p>
            <a:pPr marL="285750" indent="-285750" algn="just">
              <a:buFont typeface="Arial" panose="020B0604020202020204" pitchFamily="34" charset="0"/>
              <a:buChar char="•"/>
            </a:pPr>
            <a:r>
              <a:rPr lang="en-US" dirty="0"/>
              <a:t>a system of monism (i.e. constitutional singularity) in the recognition of a plural world that Fiji is obviously in. A victory for legal realism and a contextual approach to the law;</a:t>
            </a:r>
          </a:p>
          <a:p>
            <a:pPr algn="just"/>
            <a:endParaRPr lang="en-US" dirty="0"/>
          </a:p>
          <a:p>
            <a:pPr marL="285750" indent="-285750" algn="just">
              <a:buFont typeface="Arial" panose="020B0604020202020204" pitchFamily="34" charset="0"/>
              <a:buChar char="•"/>
            </a:pPr>
            <a:r>
              <a:rPr lang="en-US" dirty="0"/>
              <a:t>aligns with modern day criticisms of prerogative powers and international best practice i.e. lack of accountability, lack of transparency, lack of clarity, lack of democratic oversight and incompatible with modern governance AND;</a:t>
            </a:r>
          </a:p>
          <a:p>
            <a:pPr algn="just"/>
            <a:endParaRPr lang="en-US" dirty="0"/>
          </a:p>
          <a:p>
            <a:pPr marL="285750" indent="-285750" algn="just">
              <a:buFont typeface="Arial" panose="020B0604020202020204" pitchFamily="34" charset="0"/>
              <a:buChar char="•"/>
            </a:pPr>
            <a:r>
              <a:rPr lang="en-US" dirty="0"/>
              <a:t>a mark for true independence and national sovereignty. </a:t>
            </a:r>
          </a:p>
          <a:p>
            <a:pPr marL="285750" indent="-285750" algn="l">
              <a:buFont typeface="Arial" panose="020B0604020202020204" pitchFamily="34" charset="0"/>
              <a:buChar char="•"/>
            </a:pPr>
            <a:endParaRPr lang="en-US" dirty="0"/>
          </a:p>
          <a:p>
            <a:pPr algn="l"/>
            <a:endParaRPr lang="en-US" dirty="0"/>
          </a:p>
          <a:p>
            <a:pPr algn="l"/>
            <a:endParaRPr lang="en-FJ" dirty="0"/>
          </a:p>
        </p:txBody>
      </p:sp>
    </p:spTree>
    <p:extLst>
      <p:ext uri="{BB962C8B-B14F-4D97-AF65-F5344CB8AC3E}">
        <p14:creationId xmlns:p14="http://schemas.microsoft.com/office/powerpoint/2010/main" val="136181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335CF3-9973-48AF-A5F7-BB289EC29C02}"/>
              </a:ext>
            </a:extLst>
          </p:cNvPr>
          <p:cNvSpPr>
            <a:spLocks noGrp="1"/>
          </p:cNvSpPr>
          <p:nvPr>
            <p:ph type="sldNum" sz="quarter" idx="12"/>
          </p:nvPr>
        </p:nvSpPr>
        <p:spPr/>
        <p:txBody>
          <a:bodyPr/>
          <a:lstStyle/>
          <a:p>
            <a:fld id="{D495E168-DA5E-4888-8D8A-92B118324C14}" type="slidenum">
              <a:rPr lang="ru-RU" smtClean="0"/>
              <a:t>13</a:t>
            </a:fld>
            <a:endParaRPr lang="ru-RU" dirty="0"/>
          </a:p>
        </p:txBody>
      </p:sp>
      <p:sp>
        <p:nvSpPr>
          <p:cNvPr id="4" name="TextBox 3">
            <a:extLst>
              <a:ext uri="{FF2B5EF4-FFF2-40B4-BE49-F238E27FC236}">
                <a16:creationId xmlns:a16="http://schemas.microsoft.com/office/drawing/2014/main" id="{FD297894-05D5-4F3B-8E0B-09B48DF15C07}"/>
              </a:ext>
            </a:extLst>
          </p:cNvPr>
          <p:cNvSpPr txBox="1"/>
          <p:nvPr/>
        </p:nvSpPr>
        <p:spPr>
          <a:xfrm>
            <a:off x="295707" y="2612572"/>
            <a:ext cx="10648557" cy="1631216"/>
          </a:xfrm>
          <a:prstGeom prst="rect">
            <a:avLst/>
          </a:prstGeom>
          <a:noFill/>
        </p:spPr>
        <p:txBody>
          <a:bodyPr wrap="none" rtlCol="0">
            <a:spAutoFit/>
          </a:bodyPr>
          <a:lstStyle/>
          <a:p>
            <a:pPr algn="ctr"/>
            <a:r>
              <a:rPr lang="en-US" sz="2000" dirty="0"/>
              <a:t>THE VERY NEXT DAY THE 1997 CONSTITUTION WAS ABROGATED </a:t>
            </a:r>
          </a:p>
          <a:p>
            <a:pPr algn="ctr"/>
            <a:r>
              <a:rPr lang="en-US" sz="2000" dirty="0"/>
              <a:t>BY COMMANDER BAINIMARAMA. FROM 2009 TO 2013 FIJI OPERATED WITHOUT A </a:t>
            </a:r>
          </a:p>
          <a:p>
            <a:pPr algn="ctr"/>
            <a:r>
              <a:rPr lang="en-US" sz="2000" dirty="0"/>
              <a:t>CONSTITUTION. </a:t>
            </a:r>
          </a:p>
          <a:p>
            <a:pPr algn="ctr"/>
            <a:endParaRPr lang="en-US" sz="2000" dirty="0"/>
          </a:p>
          <a:p>
            <a:pPr algn="ctr"/>
            <a:r>
              <a:rPr lang="en-US" sz="2000" dirty="0"/>
              <a:t>DECISION HOWEVER STILL STANDS</a:t>
            </a:r>
            <a:endParaRPr lang="en-FJ" sz="2000" dirty="0"/>
          </a:p>
        </p:txBody>
      </p:sp>
    </p:spTree>
    <p:extLst>
      <p:ext uri="{BB962C8B-B14F-4D97-AF65-F5344CB8AC3E}">
        <p14:creationId xmlns:p14="http://schemas.microsoft.com/office/powerpoint/2010/main" val="160767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3"/>
          <a:srcRect l="24687" r="24687"/>
          <a:stretch/>
        </p:blipFill>
        <p:spPr>
          <a:xfrm>
            <a:off x="1396781" y="0"/>
            <a:ext cx="3894833" cy="5656330"/>
          </a:xfrm>
        </p:spPr>
      </p:pic>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a:xfrm>
            <a:off x="6850505" y="581478"/>
            <a:ext cx="4503295" cy="782638"/>
          </a:xfrm>
        </p:spPr>
        <p:txBody>
          <a:bodyPr>
            <a:normAutofit fontScale="90000"/>
          </a:bodyPr>
          <a:lstStyle/>
          <a:p>
            <a:r>
              <a:rPr lang="en-US" dirty="0">
                <a:solidFill>
                  <a:schemeClr val="tx1"/>
                </a:solidFill>
              </a:rPr>
              <a:t>WHAT ARE PREROGATIVE POWERS?</a:t>
            </a:r>
            <a:endParaRPr lang="ru-RU" dirty="0">
              <a:solidFill>
                <a:schemeClr val="tx1"/>
              </a:solidFill>
            </a:endParaRPr>
          </a:p>
        </p:txBody>
      </p:sp>
      <p:sp>
        <p:nvSpPr>
          <p:cNvPr id="3" name="Text Placeholder 2">
            <a:extLst>
              <a:ext uri="{FF2B5EF4-FFF2-40B4-BE49-F238E27FC236}">
                <a16:creationId xmlns:a16="http://schemas.microsoft.com/office/drawing/2014/main" id="{C11093FF-1360-4523-8547-5192EDA8BBF9}"/>
              </a:ext>
            </a:extLst>
          </p:cNvPr>
          <p:cNvSpPr>
            <a:spLocks noGrp="1"/>
          </p:cNvSpPr>
          <p:nvPr>
            <p:ph type="body" sz="quarter" idx="13"/>
          </p:nvPr>
        </p:nvSpPr>
        <p:spPr/>
        <p:txBody>
          <a:bodyPr/>
          <a:lstStyle/>
          <a:p>
            <a:r>
              <a:rPr lang="en-US" dirty="0"/>
              <a:t>Features:</a:t>
            </a:r>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792322" y="2447828"/>
            <a:ext cx="4548187" cy="3495772"/>
          </a:xfrm>
        </p:spPr>
        <p:txBody>
          <a:bodyPr>
            <a:normAutofit/>
          </a:bodyPr>
          <a:lstStyle/>
          <a:p>
            <a:pPr>
              <a:lnSpc>
                <a:spcPct val="110000"/>
              </a:lnSpc>
              <a:spcBef>
                <a:spcPts val="0"/>
              </a:spcBef>
            </a:pPr>
            <a:r>
              <a:rPr lang="en-US" dirty="0">
                <a:solidFill>
                  <a:srgbClr val="000000"/>
                </a:solidFill>
                <a:latin typeface="Arial" panose="020B0604020202020204" pitchFamily="34" charset="0"/>
                <a:ea typeface="Calibri" panose="020F0502020204030204" pitchFamily="34" charset="0"/>
              </a:rPr>
              <a:t>a</a:t>
            </a:r>
            <a:r>
              <a:rPr lang="en-US" sz="1400" dirty="0">
                <a:solidFill>
                  <a:srgbClr val="000000"/>
                </a:solidFill>
                <a:effectLst/>
                <a:latin typeface="Arial" panose="020B0604020202020204" pitchFamily="34" charset="0"/>
                <a:ea typeface="Calibri" panose="020F0502020204030204" pitchFamily="34" charset="0"/>
              </a:rPr>
              <a:t>re a set of powers and privileges historically held by the monarch in a constitutional monarchy;</a:t>
            </a:r>
          </a:p>
          <a:p>
            <a:pPr>
              <a:lnSpc>
                <a:spcPct val="110000"/>
              </a:lnSpc>
              <a:spcBef>
                <a:spcPts val="0"/>
              </a:spcBef>
            </a:pPr>
            <a:r>
              <a:rPr lang="en-US" dirty="0">
                <a:solidFill>
                  <a:srgbClr val="111111"/>
                </a:solidFill>
                <a:latin typeface="Arial" panose="020B0604020202020204" pitchFamily="34" charset="0"/>
                <a:ea typeface="Calibri" panose="020F0502020204030204" pitchFamily="34" charset="0"/>
              </a:rPr>
              <a:t>carried forward into colonial territories during the wave of colonization; </a:t>
            </a:r>
          </a:p>
          <a:p>
            <a:pPr>
              <a:lnSpc>
                <a:spcPct val="110000"/>
              </a:lnSpc>
              <a:spcBef>
                <a:spcPts val="0"/>
              </a:spcBef>
            </a:pPr>
            <a:r>
              <a:rPr lang="en-US" sz="1400" dirty="0">
                <a:solidFill>
                  <a:srgbClr val="111111"/>
                </a:solidFill>
                <a:effectLst/>
                <a:latin typeface="Arial" panose="020B0604020202020204" pitchFamily="34" charset="0"/>
                <a:ea typeface="Calibri" panose="020F0502020204030204" pitchFamily="34" charset="0"/>
              </a:rPr>
              <a:t> do not come by  legislation enacted by Parliament;</a:t>
            </a:r>
          </a:p>
          <a:p>
            <a:pPr>
              <a:lnSpc>
                <a:spcPct val="110000"/>
              </a:lnSpc>
              <a:spcBef>
                <a:spcPts val="0"/>
              </a:spcBef>
            </a:pPr>
            <a:r>
              <a:rPr lang="en-US" dirty="0">
                <a:solidFill>
                  <a:srgbClr val="000000"/>
                </a:solidFill>
                <a:latin typeface="Arial" panose="020B0604020202020204" pitchFamily="34" charset="0"/>
                <a:ea typeface="Calibri" panose="020F0502020204030204" pitchFamily="34" charset="0"/>
              </a:rPr>
              <a:t>can be replaced by substantive laws e.g. The now repealed UK Fixed Terms Parliament Act - </a:t>
            </a:r>
            <a:r>
              <a:rPr lang="en-US" b="0" i="0" dirty="0">
                <a:solidFill>
                  <a:srgbClr val="D1D5DB"/>
                </a:solidFill>
                <a:effectLst/>
                <a:latin typeface="Söhne"/>
              </a:rPr>
              <a:t> </a:t>
            </a:r>
            <a:r>
              <a:rPr lang="en-US" b="0" i="1" dirty="0">
                <a:solidFill>
                  <a:schemeClr val="tx1"/>
                </a:solidFill>
                <a:effectLst/>
                <a:latin typeface="Söhne"/>
              </a:rPr>
              <a:t>significantly curtailed the prerogative power of the UK Prime Minister to dissolve Parliament and call for a general election at their discretion.</a:t>
            </a:r>
          </a:p>
          <a:p>
            <a:pPr algn="just" fontAlgn="base">
              <a:lnSpc>
                <a:spcPct val="110000"/>
              </a:lnSpc>
              <a:spcBef>
                <a:spcPts val="0"/>
              </a:spcBef>
            </a:pPr>
            <a:r>
              <a:rPr lang="en-US" sz="1400" dirty="0">
                <a:solidFill>
                  <a:srgbClr val="111111"/>
                </a:solidFill>
                <a:effectLst/>
                <a:latin typeface="Arial" panose="020B0604020202020204" pitchFamily="34" charset="0"/>
                <a:ea typeface="Times New Roman" panose="02020603050405020304" pitchFamily="18" charset="0"/>
              </a:rPr>
              <a:t>can be exercised in consultation with the government and/or Ministers and some entirely unilaterally</a:t>
            </a:r>
            <a:r>
              <a:rPr lang="en-US" dirty="0">
                <a:solidFill>
                  <a:srgbClr val="111111"/>
                </a:solidFill>
                <a:latin typeface="Arial" panose="020B0604020202020204" pitchFamily="34" charset="0"/>
                <a:ea typeface="Times New Roman" panose="02020603050405020304" pitchFamily="18" charset="0"/>
              </a:rPr>
              <a:t> AND;</a:t>
            </a:r>
            <a:endParaRPr lang="en-US" sz="1400" dirty="0">
              <a:solidFill>
                <a:srgbClr val="111111"/>
              </a:solidFill>
              <a:effectLst/>
              <a:latin typeface="Arial" panose="020B0604020202020204" pitchFamily="34" charset="0"/>
              <a:ea typeface="Times New Roman" panose="02020603050405020304" pitchFamily="18" charset="0"/>
            </a:endParaRPr>
          </a:p>
          <a:p>
            <a:pPr algn="just" fontAlgn="base">
              <a:lnSpc>
                <a:spcPct val="110000"/>
              </a:lnSpc>
              <a:spcBef>
                <a:spcPts val="0"/>
              </a:spcBef>
            </a:pPr>
            <a:r>
              <a:rPr lang="en-US" dirty="0">
                <a:solidFill>
                  <a:srgbClr val="111111"/>
                </a:solidFill>
                <a:latin typeface="Arial" panose="020B0604020202020204" pitchFamily="34" charset="0"/>
                <a:ea typeface="Times New Roman" panose="02020603050405020304" pitchFamily="18" charset="0"/>
              </a:rPr>
              <a:t>2 general types - </a:t>
            </a:r>
            <a:r>
              <a:rPr lang="en-US" sz="1400" dirty="0">
                <a:solidFill>
                  <a:srgbClr val="111111"/>
                </a:solidFill>
                <a:effectLst/>
                <a:latin typeface="Arial" panose="020B0604020202020204" pitchFamily="34" charset="0"/>
                <a:ea typeface="Times New Roman" panose="02020603050405020304" pitchFamily="18" charset="0"/>
              </a:rPr>
              <a:t>general and reserve prerogative powers. </a:t>
            </a:r>
            <a:endParaRPr lang="en-FJ" sz="1600" dirty="0">
              <a:effectLst/>
              <a:latin typeface="Times New Roman" panose="02020603050405020304" pitchFamily="18" charset="0"/>
              <a:ea typeface="Times New Roman" panose="02020603050405020304" pitchFamily="18" charset="0"/>
            </a:endParaRPr>
          </a:p>
        </p:txBody>
      </p:sp>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306689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563479" y="174272"/>
            <a:ext cx="10515600" cy="676275"/>
          </a:xfrm>
        </p:spPr>
        <p:txBody>
          <a:bodyPr/>
          <a:lstStyle/>
          <a:p>
            <a:r>
              <a:rPr lang="en-US" dirty="0">
                <a:solidFill>
                  <a:schemeClr val="tx1"/>
                </a:solidFill>
              </a:rPr>
              <a:t>EXAMPLES</a:t>
            </a:r>
            <a:endParaRPr lang="ru-RU" dirty="0">
              <a:solidFill>
                <a:schemeClr val="tx1"/>
              </a:solidFill>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62605" y="980614"/>
            <a:ext cx="10515599" cy="701675"/>
          </a:xfrm>
        </p:spPr>
        <p:txBody>
          <a:bodyPr/>
          <a:lstStyle/>
          <a:p>
            <a:r>
              <a:rPr lang="en-US" dirty="0">
                <a:solidFill>
                  <a:schemeClr val="tx1"/>
                </a:solidFill>
              </a:rPr>
              <a:t>General and Reserve Prerogative Powers</a:t>
            </a:r>
            <a:endParaRPr lang="ru-RU" dirty="0">
              <a:solidFill>
                <a:schemeClr val="tx1"/>
              </a:solidFill>
            </a:endParaRPr>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771379" y="1893711"/>
            <a:ext cx="4183650" cy="365125"/>
          </a:xfrm>
        </p:spPr>
        <p:txBody>
          <a:bodyPr>
            <a:normAutofit fontScale="92500" lnSpcReduction="20000"/>
          </a:bodyPr>
          <a:lstStyle/>
          <a:p>
            <a:r>
              <a:rPr lang="en-US" dirty="0">
                <a:solidFill>
                  <a:schemeClr val="tx1"/>
                </a:solidFill>
              </a:rPr>
              <a:t>General </a:t>
            </a:r>
            <a:endParaRPr lang="ru-RU" dirty="0">
              <a:solidFill>
                <a:schemeClr val="tx1"/>
              </a:solidFill>
            </a:endParaRPr>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330120" y="2258836"/>
            <a:ext cx="5154086" cy="4664478"/>
          </a:xfrm>
        </p:spPr>
        <p:txBody>
          <a:bodyPr>
            <a:normAutofit fontScale="70000" lnSpcReduction="20000"/>
          </a:bodyPr>
          <a:lstStyle/>
          <a:p>
            <a:pPr algn="just"/>
            <a:r>
              <a:rPr lang="en-US" dirty="0"/>
              <a:t>Appointing and Dismissing Government Officials: The executive has the prerogative to appoint and dismiss government officials, including ministers, ambassadors, and senior civil servants, without the need for legislative approval.</a:t>
            </a:r>
          </a:p>
          <a:p>
            <a:pPr algn="just"/>
            <a:endParaRPr lang="en-US" dirty="0"/>
          </a:p>
          <a:p>
            <a:pPr algn="just"/>
            <a:r>
              <a:rPr lang="en-US" dirty="0"/>
              <a:t>Granting Pardons and Clemency: The power to grant pardons, reprieves, and commutations to individuals convicted of crimes is often considered a prerogative power of the executive. This power allows the executive to mitigate or set aside criminal punishments.</a:t>
            </a:r>
          </a:p>
          <a:p>
            <a:pPr algn="just"/>
            <a:endParaRPr lang="en-US" dirty="0"/>
          </a:p>
          <a:p>
            <a:pPr algn="just"/>
            <a:r>
              <a:rPr lang="en-US" dirty="0"/>
              <a:t>Conducting Foreign Affairs: The executive has the prerogative to conduct foreign affairs on behalf of the state, including negotiating treaties, forming alliances, and representing the country in international relations.</a:t>
            </a:r>
          </a:p>
          <a:p>
            <a:pPr algn="just"/>
            <a:endParaRPr lang="en-US" dirty="0"/>
          </a:p>
          <a:p>
            <a:pPr algn="just"/>
            <a:r>
              <a:rPr lang="en-US" dirty="0"/>
              <a:t>Commanding the Armed Forces: The executive holds the prerogative power to command and deploy the armed forces without the need for legislative approval, allowing them to respond to national security threats and emergencies.</a:t>
            </a:r>
          </a:p>
          <a:p>
            <a:pPr algn="just"/>
            <a:endParaRPr lang="en-US" dirty="0"/>
          </a:p>
          <a:p>
            <a:pPr algn="just"/>
            <a:r>
              <a:rPr lang="en-US" dirty="0"/>
              <a:t>Issuing Executive Orders: The executive can issue executive orders, which are directives that have the force of law, to manage and govern the operations of the executive branch. These orders can address a wide range of issues, including administrative procedures, national security, and public policy.</a:t>
            </a:r>
          </a:p>
          <a:p>
            <a:pPr algn="just"/>
            <a:endParaRPr lang="en-US" dirty="0"/>
          </a:p>
          <a:p>
            <a:pPr algn="just"/>
            <a:r>
              <a:rPr lang="en-US" dirty="0"/>
              <a:t>Declaring States of Emergency: The executive can declare a state of emergency during times of crisis or natural disasters, granting them additional powers to respond effectively and protect public safety.</a:t>
            </a:r>
          </a:p>
          <a:p>
            <a:pPr marL="0" indent="0" algn="just">
              <a:buNone/>
            </a:pPr>
            <a:endParaRPr lang="en-US" dirty="0"/>
          </a:p>
          <a:p>
            <a:pPr algn="just"/>
            <a:r>
              <a:rPr lang="en-US" dirty="0"/>
              <a:t>Exercising Diplomatic Immunity: The executive has the prerogative to grant diplomatic immunity to foreign diplomats, protecting them from criminal jurisdiction and ensuring the smooth functioning of diplomatic relations</a:t>
            </a:r>
            <a:endParaRPr lang="ru-RU" dirty="0"/>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5925465" y="1833430"/>
            <a:ext cx="4270736" cy="791086"/>
          </a:xfrm>
        </p:spPr>
        <p:txBody>
          <a:bodyPr>
            <a:normAutofit/>
          </a:bodyPr>
          <a:lstStyle/>
          <a:p>
            <a:r>
              <a:rPr lang="en-US" dirty="0">
                <a:solidFill>
                  <a:schemeClr val="tx1"/>
                </a:solidFill>
              </a:rPr>
              <a:t>Reserve </a:t>
            </a:r>
            <a:endParaRPr lang="ru-RU" dirty="0">
              <a:solidFill>
                <a:schemeClr val="tx1"/>
              </a:solidFill>
            </a:endParaRPr>
          </a:p>
        </p:txBody>
      </p:sp>
      <p:sp>
        <p:nvSpPr>
          <p:cNvPr id="17" name="Text Placeholder 16">
            <a:extLst>
              <a:ext uri="{FF2B5EF4-FFF2-40B4-BE49-F238E27FC236}">
                <a16:creationId xmlns:a16="http://schemas.microsoft.com/office/drawing/2014/main" id="{663B63A5-075F-4429-8F7A-8E50D3497170}"/>
              </a:ext>
            </a:extLst>
          </p:cNvPr>
          <p:cNvSpPr>
            <a:spLocks noGrp="1"/>
          </p:cNvSpPr>
          <p:nvPr>
            <p:ph type="body" sz="quarter" idx="21"/>
          </p:nvPr>
        </p:nvSpPr>
        <p:spPr>
          <a:xfrm>
            <a:off x="5682059" y="2270761"/>
            <a:ext cx="5122299" cy="4412967"/>
          </a:xfrm>
        </p:spPr>
        <p:txBody>
          <a:bodyPr>
            <a:normAutofit fontScale="70000" lnSpcReduction="20000"/>
          </a:bodyPr>
          <a:lstStyle/>
          <a:p>
            <a:r>
              <a:rPr lang="en-US" dirty="0"/>
              <a:t>Granting Royal Assent: The monarch or their representative (such as a governor-general) has the reserve prerogative power to grant royal assent to legislation passed by the parliament. This power signifies the formal approval of the monarch and gives legal effect to the laws.</a:t>
            </a:r>
          </a:p>
          <a:p>
            <a:r>
              <a:rPr lang="en-FJ" dirty="0">
                <a:solidFill>
                  <a:srgbClr val="111111"/>
                </a:solidFill>
                <a:effectLst/>
                <a:ea typeface="Times New Roman" panose="02020603050405020304" pitchFamily="18" charset="0"/>
              </a:rPr>
              <a:t>The power to summon and dissolve Parliament</a:t>
            </a:r>
            <a:r>
              <a:rPr lang="en-US" dirty="0">
                <a:solidFill>
                  <a:srgbClr val="111111"/>
                </a:solidFill>
                <a:effectLst/>
                <a:ea typeface="Times New Roman" panose="02020603050405020304" pitchFamily="18" charset="0"/>
              </a:rPr>
              <a:t>;</a:t>
            </a:r>
          </a:p>
          <a:p>
            <a:r>
              <a:rPr lang="en-FJ" dirty="0">
                <a:solidFill>
                  <a:srgbClr val="111111"/>
                </a:solidFill>
                <a:effectLst/>
                <a:ea typeface="Times New Roman" panose="02020603050405020304" pitchFamily="18" charset="0"/>
              </a:rPr>
              <a:t>Appointing and dismissing the Prime Minister</a:t>
            </a:r>
            <a:endParaRPr lang="en-US" dirty="0"/>
          </a:p>
          <a:p>
            <a:r>
              <a:rPr lang="en-US" dirty="0"/>
              <a:t>Opening and Closing Parliament: The monarch or their representative has the reserve prerogative power to open and close parliamentary sessions. This ceremonial duty marks the beginning and end of each session of the legislature.</a:t>
            </a:r>
          </a:p>
          <a:p>
            <a:endParaRPr lang="en-US" dirty="0"/>
          </a:p>
          <a:p>
            <a:r>
              <a:rPr lang="en-US" dirty="0"/>
              <a:t>Granting Honors and Titles: The monarch often holds the reserve prerogative power to confer honors, titles, and awards to individuals who have made significant contributions to society. This can include knighthoods, peerages, and other forms of recognition.</a:t>
            </a:r>
          </a:p>
          <a:p>
            <a:endParaRPr lang="en-US" dirty="0"/>
          </a:p>
          <a:p>
            <a:r>
              <a:rPr lang="en-US" dirty="0"/>
              <a:t>Diplomatic Functions: The monarch or the head of state may have the reserve prerogative power to conduct certain diplomatic functions, such as representing the country in diplomatic ceremonies, receiving foreign ambassadors, and hosting state visits.</a:t>
            </a:r>
          </a:p>
          <a:p>
            <a:endParaRPr lang="en-US" dirty="0"/>
          </a:p>
          <a:p>
            <a:r>
              <a:rPr lang="en-US" dirty="0"/>
              <a:t>Commanding the Armed Forces: In some constitutional monarchies, the monarch retains the reserve prerogative power to command the armed forces. While the day-to-day control is exercised by the government, the symbolic role of the monarch as the commander-in-chief is significant.</a:t>
            </a:r>
          </a:p>
          <a:p>
            <a:endParaRPr lang="en-US" dirty="0"/>
          </a:p>
          <a:p>
            <a:r>
              <a:rPr lang="en-US" dirty="0"/>
              <a:t>Granting Pardons and Clemency: The monarch or the head of state may possess the reserve prerogative power to grant pardons and clemency to individuals convicted of crimes. This power allows them to exercise mercy and compassion in exceptional cases.</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39535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7">
                                            <p:txEl>
                                              <p:pRg st="1" end="1"/>
                                            </p:txEl>
                                          </p:spTgt>
                                        </p:tgtEl>
                                      </p:cBhvr>
                                      <p:by x="150000" y="150000"/>
                                    </p:animScale>
                                  </p:childTnLst>
                                </p:cTn>
                              </p:par>
                              <p:par>
                                <p:cTn id="7" presetID="6" presetClass="emph" presetSubtype="0" fill="hold" nodeType="withEffect">
                                  <p:stCondLst>
                                    <p:cond delay="0"/>
                                  </p:stCondLst>
                                  <p:childTnLst>
                                    <p:animScale>
                                      <p:cBhvr>
                                        <p:cTn id="8" dur="2000" fill="hold"/>
                                        <p:tgtEl>
                                          <p:spTgt spid="1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106076-C082-48AD-A6EF-BFC8C5CD1B69}"/>
              </a:ext>
            </a:extLst>
          </p:cNvPr>
          <p:cNvSpPr>
            <a:spLocks noGrp="1"/>
          </p:cNvSpPr>
          <p:nvPr>
            <p:ph type="ftr" sz="quarter" idx="11"/>
          </p:nvPr>
        </p:nvSpPr>
        <p:spPr>
          <a:xfrm>
            <a:off x="817984" y="2354774"/>
            <a:ext cx="9669624" cy="285790"/>
          </a:xfrm>
        </p:spPr>
        <p:txBody>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400" dirty="0">
                <a:solidFill>
                  <a:schemeClr val="tx1"/>
                </a:solidFill>
              </a:rPr>
              <a:t>Fiji was a former British Colony;</a:t>
            </a:r>
          </a:p>
          <a:p>
            <a:pPr marL="457200" indent="-457200" algn="just">
              <a:buFont typeface="Arial" panose="020B0604020202020204" pitchFamily="34" charset="0"/>
              <a:buChar char="•"/>
            </a:pPr>
            <a:r>
              <a:rPr lang="en-US" sz="2400" dirty="0">
                <a:solidFill>
                  <a:schemeClr val="tx1"/>
                </a:solidFill>
              </a:rPr>
              <a:t>Gained independence in 1970;</a:t>
            </a:r>
          </a:p>
          <a:p>
            <a:pPr marL="457200" indent="-457200" algn="just">
              <a:buFont typeface="Arial" panose="020B0604020202020204" pitchFamily="34" charset="0"/>
              <a:buChar char="•"/>
            </a:pPr>
            <a:r>
              <a:rPr lang="en-US" sz="2400" dirty="0">
                <a:solidFill>
                  <a:schemeClr val="tx1"/>
                </a:solidFill>
              </a:rPr>
              <a:t>History of 4 coups – 1987 x2, 2000 and 2006;</a:t>
            </a:r>
          </a:p>
          <a:p>
            <a:pPr marL="457200" indent="-457200" algn="just">
              <a:buFont typeface="Arial" panose="020B0604020202020204" pitchFamily="34" charset="0"/>
              <a:buChar char="•"/>
            </a:pPr>
            <a:r>
              <a:rPr lang="en-US" sz="2400" dirty="0">
                <a:solidFill>
                  <a:schemeClr val="tx1"/>
                </a:solidFill>
              </a:rPr>
              <a:t>3 coups undertaken by the Military;</a:t>
            </a:r>
          </a:p>
          <a:p>
            <a:pPr marL="457200" indent="-457200" algn="just">
              <a:buFont typeface="Arial" panose="020B0604020202020204" pitchFamily="34" charset="0"/>
              <a:buChar char="•"/>
            </a:pPr>
            <a:r>
              <a:rPr lang="en-US" sz="2400" dirty="0">
                <a:solidFill>
                  <a:schemeClr val="tx1"/>
                </a:solidFill>
              </a:rPr>
              <a:t>Fiji has a written constitution – 1970, 1990, 1997 and 2013;</a:t>
            </a:r>
          </a:p>
          <a:p>
            <a:pPr marL="457200" indent="-457200" algn="just">
              <a:buFont typeface="Arial" panose="020B0604020202020204" pitchFamily="34" charset="0"/>
              <a:buChar char="•"/>
            </a:pPr>
            <a:r>
              <a:rPr lang="en-US" sz="2400" dirty="0">
                <a:solidFill>
                  <a:schemeClr val="tx1"/>
                </a:solidFill>
              </a:rPr>
              <a:t>Military comprising of an Army and Navy only. 3000pers with around 7000 TF/Reservists. Peacekeeping presence globally Sinai, Lebanon, South Sudan, East Timor and Bougainville AND;</a:t>
            </a:r>
          </a:p>
          <a:p>
            <a:pPr marL="457200" indent="-457200" algn="just">
              <a:buFont typeface="Arial" panose="020B0604020202020204" pitchFamily="34" charset="0"/>
              <a:buChar char="•"/>
            </a:pPr>
            <a:r>
              <a:rPr lang="en-US" sz="2400" dirty="0">
                <a:solidFill>
                  <a:schemeClr val="tx1"/>
                </a:solidFill>
              </a:rPr>
              <a:t>2 major racial groupings in Fiji – Indigenous I-</a:t>
            </a:r>
            <a:r>
              <a:rPr lang="en-US" sz="2400" dirty="0" err="1">
                <a:solidFill>
                  <a:schemeClr val="tx1"/>
                </a:solidFill>
              </a:rPr>
              <a:t>Taukei</a:t>
            </a:r>
            <a:r>
              <a:rPr lang="en-US" sz="2400" dirty="0">
                <a:solidFill>
                  <a:schemeClr val="tx1"/>
                </a:solidFill>
              </a:rPr>
              <a:t> and Indians.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ru-RU" sz="2800" dirty="0"/>
          </a:p>
        </p:txBody>
      </p:sp>
      <p:sp>
        <p:nvSpPr>
          <p:cNvPr id="3" name="Slide Number Placeholder 2">
            <a:extLst>
              <a:ext uri="{FF2B5EF4-FFF2-40B4-BE49-F238E27FC236}">
                <a16:creationId xmlns:a16="http://schemas.microsoft.com/office/drawing/2014/main" id="{EE76D3B1-0D54-432D-9ED3-5F17C4F076F6}"/>
              </a:ext>
            </a:extLst>
          </p:cNvPr>
          <p:cNvSpPr>
            <a:spLocks noGrp="1"/>
          </p:cNvSpPr>
          <p:nvPr>
            <p:ph type="sldNum" sz="quarter" idx="12"/>
          </p:nvPr>
        </p:nvSpPr>
        <p:spPr/>
        <p:txBody>
          <a:bodyPr/>
          <a:lstStyle/>
          <a:p>
            <a:fld id="{D495E168-DA5E-4888-8D8A-92B118324C14}" type="slidenum">
              <a:rPr lang="ru-RU" smtClean="0"/>
              <a:t>4</a:t>
            </a:fld>
            <a:endParaRPr lang="ru-RU" dirty="0"/>
          </a:p>
        </p:txBody>
      </p:sp>
      <p:sp>
        <p:nvSpPr>
          <p:cNvPr id="4" name="Title 3">
            <a:extLst>
              <a:ext uri="{FF2B5EF4-FFF2-40B4-BE49-F238E27FC236}">
                <a16:creationId xmlns:a16="http://schemas.microsoft.com/office/drawing/2014/main" id="{0DF6C9D4-061A-49DD-937A-FDA57EBB3097}"/>
              </a:ext>
            </a:extLst>
          </p:cNvPr>
          <p:cNvSpPr>
            <a:spLocks noGrp="1"/>
          </p:cNvSpPr>
          <p:nvPr>
            <p:ph type="title"/>
          </p:nvPr>
        </p:nvSpPr>
        <p:spPr/>
        <p:txBody>
          <a:bodyPr/>
          <a:lstStyle/>
          <a:p>
            <a:r>
              <a:rPr lang="en-US" dirty="0">
                <a:solidFill>
                  <a:schemeClr val="tx1"/>
                </a:solidFill>
              </a:rPr>
              <a:t>General Background</a:t>
            </a:r>
            <a:endParaRPr lang="en-FJ" dirty="0">
              <a:solidFill>
                <a:schemeClr val="tx1"/>
              </a:solidFill>
            </a:endParaRPr>
          </a:p>
        </p:txBody>
      </p:sp>
    </p:spTree>
    <p:extLst>
      <p:ext uri="{BB962C8B-B14F-4D97-AF65-F5344CB8AC3E}">
        <p14:creationId xmlns:p14="http://schemas.microsoft.com/office/powerpoint/2010/main" val="153310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830067" y="954587"/>
            <a:ext cx="5127747" cy="782638"/>
          </a:xfrm>
        </p:spPr>
        <p:txBody>
          <a:bodyPr>
            <a:normAutofit fontScale="90000"/>
          </a:bodyPr>
          <a:lstStyle/>
          <a:p>
            <a:r>
              <a:rPr lang="en-US" dirty="0">
                <a:solidFill>
                  <a:schemeClr val="tx1"/>
                </a:solidFill>
              </a:rPr>
              <a:t>Qarase v Bainimarama</a:t>
            </a:r>
            <a:endParaRPr lang="ru-RU" dirty="0">
              <a:solidFill>
                <a:schemeClr val="tx1"/>
              </a:solidFill>
            </a:endParaRPr>
          </a:p>
        </p:txBody>
      </p:sp>
      <p:sp>
        <p:nvSpPr>
          <p:cNvPr id="24" name="Text Placeholder 23">
            <a:extLst>
              <a:ext uri="{FF2B5EF4-FFF2-40B4-BE49-F238E27FC236}">
                <a16:creationId xmlns:a16="http://schemas.microsoft.com/office/drawing/2014/main" id="{DA95CB00-346A-4BCB-AB0E-28FBDAD2E1ED}"/>
              </a:ext>
            </a:extLst>
          </p:cNvPr>
          <p:cNvSpPr>
            <a:spLocks noGrp="1"/>
          </p:cNvSpPr>
          <p:nvPr>
            <p:ph type="body" sz="quarter" idx="16"/>
          </p:nvPr>
        </p:nvSpPr>
        <p:spPr/>
        <p:txBody>
          <a:bodyPr/>
          <a:lstStyle/>
          <a:p>
            <a:r>
              <a:rPr lang="en-US" dirty="0">
                <a:solidFill>
                  <a:schemeClr val="tx1"/>
                </a:solidFill>
              </a:rPr>
              <a:t>2 Decisions – High Court and Court of Appeal</a:t>
            </a:r>
          </a:p>
        </p:txBody>
      </p:sp>
      <p:sp>
        <p:nvSpPr>
          <p:cNvPr id="25" name="Text Placeholder 24">
            <a:extLst>
              <a:ext uri="{FF2B5EF4-FFF2-40B4-BE49-F238E27FC236}">
                <a16:creationId xmlns:a16="http://schemas.microsoft.com/office/drawing/2014/main" id="{37B0312A-C970-4CA1-A36F-1BB0C930FBEF}"/>
              </a:ext>
            </a:extLst>
          </p:cNvPr>
          <p:cNvSpPr>
            <a:spLocks noGrp="1"/>
          </p:cNvSpPr>
          <p:nvPr>
            <p:ph type="body" sz="quarter" idx="17"/>
          </p:nvPr>
        </p:nvSpPr>
        <p:spPr/>
        <p:txBody>
          <a:bodyPr>
            <a:normAutofit/>
          </a:bodyPr>
          <a:lstStyle/>
          <a:p>
            <a:r>
              <a:rPr lang="en-US" dirty="0">
                <a:solidFill>
                  <a:schemeClr val="tx1"/>
                </a:solidFill>
              </a:rPr>
              <a:t>Background:</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882715" y="3510063"/>
            <a:ext cx="4548187" cy="3096010"/>
          </a:xfrm>
        </p:spPr>
        <p:txBody>
          <a:bodyPr>
            <a:normAutofit fontScale="92500" lnSpcReduction="20000"/>
          </a:bodyPr>
          <a:lstStyle/>
          <a:p>
            <a:r>
              <a:rPr lang="en-US" dirty="0">
                <a:solidFill>
                  <a:schemeClr val="tx1"/>
                </a:solidFill>
              </a:rPr>
              <a:t>following the civilian coup in 2000, Commander Bainimarama installs Qarase as interim PM on 04 July 2000;</a:t>
            </a:r>
          </a:p>
          <a:p>
            <a:r>
              <a:rPr lang="en-US" dirty="0">
                <a:solidFill>
                  <a:schemeClr val="tx1"/>
                </a:solidFill>
              </a:rPr>
              <a:t>16 March 2001 following the dissolving of Parliament, Qarase is appointed as caretaker PM;</a:t>
            </a:r>
          </a:p>
          <a:p>
            <a:r>
              <a:rPr lang="en-US" dirty="0">
                <a:solidFill>
                  <a:schemeClr val="tx1"/>
                </a:solidFill>
              </a:rPr>
              <a:t>August 2001 National Elections are held and Qarase is Elected as PM;</a:t>
            </a:r>
          </a:p>
          <a:p>
            <a:r>
              <a:rPr lang="en-US" dirty="0">
                <a:solidFill>
                  <a:schemeClr val="tx1"/>
                </a:solidFill>
              </a:rPr>
              <a:t>May 2006 Qarase is again elected as PM; </a:t>
            </a:r>
          </a:p>
          <a:p>
            <a:r>
              <a:rPr lang="en-US" dirty="0">
                <a:solidFill>
                  <a:schemeClr val="tx1"/>
                </a:solidFill>
              </a:rPr>
              <a:t>rift begins between Commander Bainimarama and PM Qarase;  </a:t>
            </a:r>
          </a:p>
          <a:p>
            <a:r>
              <a:rPr lang="en-US" dirty="0">
                <a:solidFill>
                  <a:schemeClr val="tx1"/>
                </a:solidFill>
              </a:rPr>
              <a:t>5 Dec 2006 Bainimarama executes a coup. Steps in as President, appoints Interim PM who advises him to dissolve Parliament and dismiss PM Qarase. Interim PM resigns and Bainimarama steps in as PM. Executive Power handed back to President who ratifies the actions of Bainimarama AND; </a:t>
            </a:r>
          </a:p>
          <a:p>
            <a:r>
              <a:rPr lang="en-US" dirty="0">
                <a:solidFill>
                  <a:schemeClr val="tx1"/>
                </a:solidFill>
              </a:rPr>
              <a:t>ousted former PM begins legal challenge in the High Court of Fiji. </a:t>
            </a:r>
          </a:p>
          <a:p>
            <a:endParaRPr lang="ru-RU" dirty="0"/>
          </a:p>
        </p:txBody>
      </p:sp>
      <p:pic>
        <p:nvPicPr>
          <p:cNvPr id="14" name="Picture Placeholder 13">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srcRect t="24843" b="24843"/>
          <a:stretch/>
        </p:blipFill>
        <p:spPr>
          <a:xfrm>
            <a:off x="5770592" y="1446087"/>
            <a:ext cx="6421408" cy="3438427"/>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202353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7797AAE-A7E7-44A5-86E2-82B278E9B8D2}"/>
              </a:ext>
            </a:extLst>
          </p:cNvPr>
          <p:cNvPicPr>
            <a:picLocks noGrp="1" noChangeAspect="1"/>
          </p:cNvPicPr>
          <p:nvPr>
            <p:ph type="pic" sz="quarter" idx="18"/>
          </p:nvPr>
        </p:nvPicPr>
        <p:blipFill>
          <a:blip r:embed="rId2"/>
          <a:srcRect t="12157" b="12157"/>
          <a:stretch>
            <a:fillRect/>
          </a:stretch>
        </p:blipFill>
        <p:spPr/>
      </p:pic>
      <p:sp>
        <p:nvSpPr>
          <p:cNvPr id="3" name="Title 2">
            <a:extLst>
              <a:ext uri="{FF2B5EF4-FFF2-40B4-BE49-F238E27FC236}">
                <a16:creationId xmlns:a16="http://schemas.microsoft.com/office/drawing/2014/main" id="{E651F2B0-BB60-4CBF-83C2-5EBB2466C4CC}"/>
              </a:ext>
            </a:extLst>
          </p:cNvPr>
          <p:cNvSpPr>
            <a:spLocks noGrp="1"/>
          </p:cNvSpPr>
          <p:nvPr>
            <p:ph type="title"/>
          </p:nvPr>
        </p:nvSpPr>
        <p:spPr/>
        <p:txBody>
          <a:bodyPr/>
          <a:lstStyle/>
          <a:p>
            <a:r>
              <a:rPr lang="en-US" dirty="0">
                <a:solidFill>
                  <a:schemeClr val="tx1"/>
                </a:solidFill>
              </a:rPr>
              <a:t>Issue</a:t>
            </a:r>
            <a:endParaRPr lang="en-FJ" dirty="0">
              <a:solidFill>
                <a:schemeClr val="tx1"/>
              </a:solidFill>
            </a:endParaRPr>
          </a:p>
        </p:txBody>
      </p:sp>
      <p:sp>
        <p:nvSpPr>
          <p:cNvPr id="5" name="Slide Number Placeholder 4">
            <a:extLst>
              <a:ext uri="{FF2B5EF4-FFF2-40B4-BE49-F238E27FC236}">
                <a16:creationId xmlns:a16="http://schemas.microsoft.com/office/drawing/2014/main" id="{9803A0D2-6F6B-40DC-BAB8-0686A8E6ED20}"/>
              </a:ext>
            </a:extLst>
          </p:cNvPr>
          <p:cNvSpPr>
            <a:spLocks noGrp="1"/>
          </p:cNvSpPr>
          <p:nvPr>
            <p:ph type="sldNum" sz="quarter" idx="12"/>
          </p:nvPr>
        </p:nvSpPr>
        <p:spPr/>
        <p:txBody>
          <a:bodyPr/>
          <a:lstStyle/>
          <a:p>
            <a:fld id="{D495E168-DA5E-4888-8D8A-92B118324C14}" type="slidenum">
              <a:rPr lang="ru-RU" smtClean="0"/>
              <a:t>6</a:t>
            </a:fld>
            <a:endParaRPr lang="ru-RU" dirty="0"/>
          </a:p>
        </p:txBody>
      </p:sp>
      <p:sp>
        <p:nvSpPr>
          <p:cNvPr id="6" name="Text Placeholder 5">
            <a:extLst>
              <a:ext uri="{FF2B5EF4-FFF2-40B4-BE49-F238E27FC236}">
                <a16:creationId xmlns:a16="http://schemas.microsoft.com/office/drawing/2014/main" id="{27335F1D-1C7F-46C5-BFBF-E14AE3E786E0}"/>
              </a:ext>
            </a:extLst>
          </p:cNvPr>
          <p:cNvSpPr>
            <a:spLocks noGrp="1"/>
          </p:cNvSpPr>
          <p:nvPr>
            <p:ph type="body" sz="quarter" idx="15"/>
          </p:nvPr>
        </p:nvSpPr>
        <p:spPr/>
        <p:txBody>
          <a:bodyPr/>
          <a:lstStyle/>
          <a:p>
            <a:endParaRPr lang="en-FJ"/>
          </a:p>
        </p:txBody>
      </p:sp>
      <p:sp>
        <p:nvSpPr>
          <p:cNvPr id="7" name="Text Placeholder 6">
            <a:extLst>
              <a:ext uri="{FF2B5EF4-FFF2-40B4-BE49-F238E27FC236}">
                <a16:creationId xmlns:a16="http://schemas.microsoft.com/office/drawing/2014/main" id="{24D35E12-400C-41E6-AD29-155EA0C50E08}"/>
              </a:ext>
            </a:extLst>
          </p:cNvPr>
          <p:cNvSpPr>
            <a:spLocks noGrp="1"/>
          </p:cNvSpPr>
          <p:nvPr>
            <p:ph type="body" sz="quarter" idx="16"/>
          </p:nvPr>
        </p:nvSpPr>
        <p:spPr/>
        <p:txBody>
          <a:bodyPr/>
          <a:lstStyle/>
          <a:p>
            <a:pPr algn="just"/>
            <a:r>
              <a:rPr lang="en-US" sz="3200" dirty="0">
                <a:solidFill>
                  <a:srgbClr val="000000"/>
                </a:solidFill>
                <a:latin typeface="Arial" panose="020B0604020202020204" pitchFamily="34" charset="0"/>
                <a:ea typeface="Times New Roman" panose="02020603050405020304" pitchFamily="18" charset="0"/>
              </a:rPr>
              <a:t>W</a:t>
            </a:r>
            <a:r>
              <a:rPr lang="en-FJ" sz="3200" dirty="0" err="1">
                <a:solidFill>
                  <a:srgbClr val="000000"/>
                </a:solidFill>
                <a:effectLst/>
                <a:latin typeface="Arial" panose="020B0604020202020204" pitchFamily="34" charset="0"/>
                <a:ea typeface="Times New Roman" panose="02020603050405020304" pitchFamily="18" charset="0"/>
              </a:rPr>
              <a:t>hether</a:t>
            </a:r>
            <a:r>
              <a:rPr lang="en-FJ" sz="3200" dirty="0">
                <a:solidFill>
                  <a:srgbClr val="000000"/>
                </a:solidFill>
                <a:effectLst/>
                <a:latin typeface="Arial" panose="020B0604020202020204" pitchFamily="34" charset="0"/>
                <a:ea typeface="Times New Roman" panose="02020603050405020304" pitchFamily="18" charset="0"/>
              </a:rPr>
              <a:t> under the Fiji Constitution the President ha</a:t>
            </a:r>
            <a:r>
              <a:rPr lang="en-US" sz="3200" dirty="0">
                <a:solidFill>
                  <a:srgbClr val="000000"/>
                </a:solidFill>
                <a:latin typeface="Arial" panose="020B0604020202020204" pitchFamily="34" charset="0"/>
                <a:ea typeface="Times New Roman" panose="02020603050405020304" pitchFamily="18" charset="0"/>
              </a:rPr>
              <a:t>d</a:t>
            </a:r>
            <a:r>
              <a:rPr lang="en-FJ" sz="3200" dirty="0">
                <a:solidFill>
                  <a:srgbClr val="000000"/>
                </a:solidFill>
                <a:effectLst/>
                <a:latin typeface="Arial" panose="020B0604020202020204" pitchFamily="34" charset="0"/>
                <a:ea typeface="Times New Roman" panose="02020603050405020304" pitchFamily="18" charset="0"/>
              </a:rPr>
              <a:t> </a:t>
            </a:r>
            <a:r>
              <a:rPr lang="en-US" sz="3200" dirty="0">
                <a:solidFill>
                  <a:srgbClr val="000000"/>
                </a:solidFill>
                <a:effectLst/>
                <a:latin typeface="Arial" panose="020B0604020202020204" pitchFamily="34" charset="0"/>
                <a:ea typeface="Times New Roman" panose="02020603050405020304" pitchFamily="18" charset="0"/>
              </a:rPr>
              <a:t>the</a:t>
            </a:r>
            <a:r>
              <a:rPr lang="en-FJ" sz="3200" dirty="0">
                <a:solidFill>
                  <a:srgbClr val="000000"/>
                </a:solidFill>
                <a:effectLst/>
                <a:latin typeface="Arial" panose="020B0604020202020204" pitchFamily="34" charset="0"/>
                <a:ea typeface="Times New Roman" panose="02020603050405020304" pitchFamily="18" charset="0"/>
              </a:rPr>
              <a:t> discretion to dismiss a Prime Minister</a:t>
            </a:r>
            <a:r>
              <a:rPr lang="en-US" sz="3200" dirty="0">
                <a:solidFill>
                  <a:srgbClr val="000000"/>
                </a:solidFill>
                <a:effectLst/>
                <a:latin typeface="Arial" panose="020B0604020202020204" pitchFamily="34" charset="0"/>
                <a:ea typeface="Times New Roman" panose="02020603050405020304" pitchFamily="18" charset="0"/>
              </a:rPr>
              <a:t> and dissolve Parliament</a:t>
            </a:r>
            <a:r>
              <a:rPr lang="en-FJ" sz="3200" dirty="0">
                <a:solidFill>
                  <a:srgbClr val="000000"/>
                </a:solidFill>
                <a:effectLst/>
                <a:latin typeface="Arial" panose="020B0604020202020204" pitchFamily="34" charset="0"/>
                <a:ea typeface="Times New Roman" panose="02020603050405020304" pitchFamily="18" charset="0"/>
              </a:rPr>
              <a:t> in circumstances other than those set out in s.109</a:t>
            </a:r>
            <a:r>
              <a:rPr lang="en-US" sz="3200" dirty="0">
                <a:solidFill>
                  <a:srgbClr val="000000"/>
                </a:solidFill>
                <a:effectLst/>
                <a:latin typeface="Arial" panose="020B0604020202020204" pitchFamily="34" charset="0"/>
                <a:ea typeface="Times New Roman" panose="02020603050405020304" pitchFamily="18" charset="0"/>
              </a:rPr>
              <a:t>?</a:t>
            </a:r>
            <a:endParaRPr lang="en-FJ" sz="3200" dirty="0"/>
          </a:p>
        </p:txBody>
      </p:sp>
      <p:sp>
        <p:nvSpPr>
          <p:cNvPr id="8" name="Text Placeholder 7">
            <a:extLst>
              <a:ext uri="{FF2B5EF4-FFF2-40B4-BE49-F238E27FC236}">
                <a16:creationId xmlns:a16="http://schemas.microsoft.com/office/drawing/2014/main" id="{7AABDA1F-A8E3-4ECE-BEB8-170B80D5D24C}"/>
              </a:ext>
            </a:extLst>
          </p:cNvPr>
          <p:cNvSpPr>
            <a:spLocks noGrp="1"/>
          </p:cNvSpPr>
          <p:nvPr>
            <p:ph type="body" sz="quarter" idx="17"/>
          </p:nvPr>
        </p:nvSpPr>
        <p:spPr/>
        <p:txBody>
          <a:bodyPr/>
          <a:lstStyle/>
          <a:p>
            <a:endParaRPr lang="en-FJ" dirty="0"/>
          </a:p>
        </p:txBody>
      </p:sp>
    </p:spTree>
    <p:extLst>
      <p:ext uri="{BB962C8B-B14F-4D97-AF65-F5344CB8AC3E}">
        <p14:creationId xmlns:p14="http://schemas.microsoft.com/office/powerpoint/2010/main" val="405996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A38DD6-0AEA-438F-9C9F-CDE86D44ED52}"/>
              </a:ext>
            </a:extLst>
          </p:cNvPr>
          <p:cNvSpPr>
            <a:spLocks noGrp="1"/>
          </p:cNvSpPr>
          <p:nvPr>
            <p:ph type="sldNum" sz="quarter" idx="12"/>
          </p:nvPr>
        </p:nvSpPr>
        <p:spPr/>
        <p:txBody>
          <a:bodyPr/>
          <a:lstStyle/>
          <a:p>
            <a:fld id="{D495E168-DA5E-4888-8D8A-92B118324C14}" type="slidenum">
              <a:rPr lang="ru-RU" smtClean="0"/>
              <a:t>7</a:t>
            </a:fld>
            <a:endParaRPr lang="ru-RU" dirty="0"/>
          </a:p>
        </p:txBody>
      </p:sp>
      <p:sp>
        <p:nvSpPr>
          <p:cNvPr id="9" name="TextBox 8">
            <a:extLst>
              <a:ext uri="{FF2B5EF4-FFF2-40B4-BE49-F238E27FC236}">
                <a16:creationId xmlns:a16="http://schemas.microsoft.com/office/drawing/2014/main" id="{9D6E5BDC-B88C-43E4-85B1-460817A946EF}"/>
              </a:ext>
            </a:extLst>
          </p:cNvPr>
          <p:cNvSpPr txBox="1"/>
          <p:nvPr/>
        </p:nvSpPr>
        <p:spPr>
          <a:xfrm>
            <a:off x="914400" y="1391492"/>
            <a:ext cx="8416212" cy="3729995"/>
          </a:xfrm>
          <a:prstGeom prst="rect">
            <a:avLst/>
          </a:prstGeom>
          <a:noFill/>
        </p:spPr>
        <p:txBody>
          <a:bodyPr wrap="square" rtlCol="0">
            <a:spAutoFit/>
          </a:bodyPr>
          <a:lstStyle/>
          <a:p>
            <a:pPr algn="just" fontAlgn="base">
              <a:lnSpc>
                <a:spcPct val="150000"/>
              </a:lnSpc>
            </a:pPr>
            <a:r>
              <a:rPr lang="en-FJ" sz="2000" b="1" dirty="0">
                <a:solidFill>
                  <a:srgbClr val="000000"/>
                </a:solidFill>
                <a:effectLst/>
                <a:latin typeface="Arial" panose="020B0604020202020204" pitchFamily="34" charset="0"/>
                <a:ea typeface="Times New Roman" panose="02020603050405020304" pitchFamily="18" charset="0"/>
              </a:rPr>
              <a:t>Section 109 Dismissal of Prime Minister</a:t>
            </a:r>
            <a:r>
              <a:rPr lang="en-US" sz="2000" b="1" dirty="0">
                <a:solidFill>
                  <a:srgbClr val="000000"/>
                </a:solidFill>
                <a:effectLst/>
                <a:latin typeface="Arial" panose="020B0604020202020204" pitchFamily="34" charset="0"/>
                <a:ea typeface="Times New Roman" panose="02020603050405020304" pitchFamily="18" charset="0"/>
              </a:rPr>
              <a:t>:</a:t>
            </a:r>
            <a:endParaRPr lang="en-FJ" sz="2000" dirty="0">
              <a:effectLst/>
              <a:latin typeface="Times New Roman" panose="02020603050405020304" pitchFamily="18" charset="0"/>
              <a:ea typeface="Times New Roman" panose="02020603050405020304" pitchFamily="18" charset="0"/>
            </a:endParaRPr>
          </a:p>
          <a:p>
            <a:pPr algn="just" fontAlgn="base">
              <a:lnSpc>
                <a:spcPct val="150000"/>
              </a:lnSpc>
            </a:pPr>
            <a:r>
              <a:rPr lang="en-FJ" sz="2000" b="1" i="1" dirty="0">
                <a:solidFill>
                  <a:srgbClr val="000000"/>
                </a:solidFill>
                <a:effectLst/>
                <a:latin typeface="Arial" panose="020B0604020202020204" pitchFamily="34" charset="0"/>
                <a:ea typeface="Times New Roman" panose="02020603050405020304" pitchFamily="18" charset="0"/>
              </a:rPr>
              <a:t>(1) The President may not dismiss a Prime Minister unless the Government fails to get or loses the confidence of the House of Representatives and the Prime Minister does not resign or get dissolution of the Parliament.</a:t>
            </a:r>
            <a:endParaRPr lang="en-FJ" sz="2000" i="1" dirty="0">
              <a:effectLst/>
              <a:latin typeface="Times New Roman" panose="02020603050405020304" pitchFamily="18" charset="0"/>
              <a:ea typeface="Times New Roman" panose="02020603050405020304" pitchFamily="18" charset="0"/>
            </a:endParaRPr>
          </a:p>
          <a:p>
            <a:pPr algn="just" fontAlgn="base">
              <a:lnSpc>
                <a:spcPct val="150000"/>
              </a:lnSpc>
            </a:pPr>
            <a:r>
              <a:rPr lang="en-FJ" sz="2000" b="1" i="1" dirty="0">
                <a:solidFill>
                  <a:srgbClr val="000000"/>
                </a:solidFill>
                <a:effectLst/>
                <a:latin typeface="Arial" panose="020B0604020202020204" pitchFamily="34" charset="0"/>
                <a:ea typeface="Times New Roman" panose="02020603050405020304" pitchFamily="18" charset="0"/>
              </a:rPr>
              <a:t>(2) If the President dismisses a Prime Minister, the President may</a:t>
            </a:r>
            <a:r>
              <a:rPr lang="en-FJ" sz="2000" b="1" i="1" dirty="0">
                <a:effectLst/>
                <a:latin typeface="Arial" panose="020B0604020202020204" pitchFamily="34" charset="0"/>
                <a:ea typeface="Times New Roman" panose="02020603050405020304" pitchFamily="18" charset="0"/>
              </a:rPr>
              <a:t>, acting in his or her own judgment, appoint a person as a caretaker Prime Minister to advise dissolution of the Parliament</a:t>
            </a:r>
            <a:r>
              <a:rPr lang="en-US" sz="2000" b="1" i="1" dirty="0">
                <a:effectLst/>
                <a:latin typeface="Arial" panose="020B0604020202020204" pitchFamily="34" charset="0"/>
                <a:ea typeface="Times New Roman" panose="02020603050405020304" pitchFamily="18" charset="0"/>
              </a:rPr>
              <a:t>.</a:t>
            </a:r>
            <a:endParaRPr lang="en-FJ" sz="20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252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734CF0-15D7-44B9-B103-F02872DC4655}"/>
              </a:ext>
            </a:extLst>
          </p:cNvPr>
          <p:cNvSpPr>
            <a:spLocks noGrp="1"/>
          </p:cNvSpPr>
          <p:nvPr>
            <p:ph type="ftr" sz="quarter" idx="11"/>
          </p:nvPr>
        </p:nvSpPr>
        <p:spPr/>
        <p:txBody>
          <a:bodyPr/>
          <a:lstStyle/>
          <a:p>
            <a:r>
              <a:rPr lang="en-US"/>
              <a:t>ADD A FOOTER</a:t>
            </a:r>
            <a:endParaRPr lang="ru-RU" dirty="0"/>
          </a:p>
        </p:txBody>
      </p:sp>
      <p:sp>
        <p:nvSpPr>
          <p:cNvPr id="3" name="Slide Number Placeholder 2">
            <a:extLst>
              <a:ext uri="{FF2B5EF4-FFF2-40B4-BE49-F238E27FC236}">
                <a16:creationId xmlns:a16="http://schemas.microsoft.com/office/drawing/2014/main" id="{12FC37B2-B474-425C-858C-0FA41277D363}"/>
              </a:ext>
            </a:extLst>
          </p:cNvPr>
          <p:cNvSpPr>
            <a:spLocks noGrp="1"/>
          </p:cNvSpPr>
          <p:nvPr>
            <p:ph type="sldNum" sz="quarter" idx="12"/>
          </p:nvPr>
        </p:nvSpPr>
        <p:spPr/>
        <p:txBody>
          <a:bodyPr/>
          <a:lstStyle/>
          <a:p>
            <a:fld id="{D495E168-DA5E-4888-8D8A-92B118324C14}" type="slidenum">
              <a:rPr lang="ru-RU" smtClean="0"/>
              <a:t>8</a:t>
            </a:fld>
            <a:endParaRPr lang="ru-RU" dirty="0"/>
          </a:p>
        </p:txBody>
      </p:sp>
      <p:sp>
        <p:nvSpPr>
          <p:cNvPr id="5" name="TextBox 4">
            <a:extLst>
              <a:ext uri="{FF2B5EF4-FFF2-40B4-BE49-F238E27FC236}">
                <a16:creationId xmlns:a16="http://schemas.microsoft.com/office/drawing/2014/main" id="{F4DBB810-C68C-4D3C-8DDD-50F3566160CD}"/>
              </a:ext>
            </a:extLst>
          </p:cNvPr>
          <p:cNvSpPr txBox="1"/>
          <p:nvPr/>
        </p:nvSpPr>
        <p:spPr>
          <a:xfrm>
            <a:off x="737118" y="1499539"/>
            <a:ext cx="9255968" cy="5016758"/>
          </a:xfrm>
          <a:prstGeom prst="rect">
            <a:avLst/>
          </a:prstGeom>
          <a:noFill/>
        </p:spPr>
        <p:txBody>
          <a:bodyPr wrap="square">
            <a:spAutoFit/>
          </a:bodyPr>
          <a:lstStyle/>
          <a:p>
            <a:pPr algn="just"/>
            <a:r>
              <a:rPr lang="en-US" sz="2000" dirty="0"/>
              <a:t>The High Court decision in the case is released. Ruled that the President, as Head of State, retained prerogative powers ‘</a:t>
            </a:r>
            <a:r>
              <a:rPr lang="en-US" sz="2000" i="1" dirty="0"/>
              <a:t>to act according to discretion for the public good, without the prescription of law</a:t>
            </a:r>
            <a:r>
              <a:rPr lang="en-US" sz="2000" dirty="0"/>
              <a:t>’.</a:t>
            </a:r>
          </a:p>
          <a:p>
            <a:pPr algn="just"/>
            <a:endParaRPr lang="en-US" sz="2000" dirty="0"/>
          </a:p>
          <a:p>
            <a:pPr algn="just"/>
            <a:r>
              <a:rPr lang="en-US" sz="2000" dirty="0"/>
              <a:t>Such prerogative powers were not limited by the Constitution. </a:t>
            </a:r>
          </a:p>
          <a:p>
            <a:pPr algn="just"/>
            <a:endParaRPr lang="en-US" sz="2000" dirty="0"/>
          </a:p>
          <a:p>
            <a:pPr algn="just"/>
            <a:r>
              <a:rPr lang="en-US" sz="2000" dirty="0"/>
              <a:t>Prerogative powers are a residue of the absolute powers of “ancient” monarchs and attach to the position. </a:t>
            </a:r>
          </a:p>
          <a:p>
            <a:pPr algn="just"/>
            <a:endParaRPr lang="en-US" sz="2000" dirty="0"/>
          </a:p>
          <a:p>
            <a:pPr algn="just" fontAlgn="base">
              <a:lnSpc>
                <a:spcPct val="150000"/>
              </a:lnSpc>
            </a:pPr>
            <a:r>
              <a:rPr lang="en-US" sz="2000" i="1" dirty="0">
                <a:solidFill>
                  <a:srgbClr val="000000"/>
                </a:solidFill>
                <a:effectLst/>
                <a:latin typeface="Arial" panose="020B0604020202020204" pitchFamily="34" charset="0"/>
                <a:ea typeface="Times New Roman" panose="02020603050405020304" pitchFamily="18" charset="0"/>
              </a:rPr>
              <a:t>“</a:t>
            </a:r>
            <a:r>
              <a:rPr lang="en-FJ" sz="2000" b="1" i="1" dirty="0">
                <a:effectLst/>
                <a:latin typeface="Arial" panose="020B0604020202020204" pitchFamily="34" charset="0"/>
                <a:ea typeface="Times New Roman" panose="02020603050405020304" pitchFamily="18" charset="0"/>
              </a:rPr>
              <a:t>First the settlers took with them all of the Laws of England as applicable to their new situation. Second, under the imperial unity of the Crown the prerogative automatically took root in the distant colonies…</a:t>
            </a:r>
            <a:r>
              <a:rPr lang="en-US" sz="2000" b="1" i="1" dirty="0">
                <a:effectLst/>
                <a:latin typeface="Arial" panose="020B0604020202020204" pitchFamily="34" charset="0"/>
                <a:ea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rPr>
              <a:t> </a:t>
            </a:r>
            <a:r>
              <a:rPr lang="en-US" sz="2000" b="1" i="1" dirty="0">
                <a:effectLst/>
                <a:latin typeface="Arial" panose="020B0604020202020204" pitchFamily="34" charset="0"/>
                <a:ea typeface="Times New Roman" panose="02020603050405020304" pitchFamily="18" charset="0"/>
              </a:rPr>
              <a:t>“</a:t>
            </a:r>
            <a:r>
              <a:rPr lang="en-FJ" sz="2000" b="1" i="1" dirty="0">
                <a:effectLst/>
                <a:latin typeface="Arial" panose="020B0604020202020204" pitchFamily="34" charset="0"/>
                <a:ea typeface="Times New Roman" panose="02020603050405020304" pitchFamily="18" charset="0"/>
              </a:rPr>
              <a:t>That the prerogatives travelled to the colonies</a:t>
            </a:r>
            <a:r>
              <a:rPr lang="en-US" sz="2000" b="1" i="1" dirty="0">
                <a:effectLst/>
                <a:latin typeface="Arial" panose="020B0604020202020204" pitchFamily="34" charset="0"/>
                <a:ea typeface="Times New Roman" panose="02020603050405020304" pitchFamily="18" charset="0"/>
              </a:rPr>
              <a:t>..”</a:t>
            </a:r>
            <a:endParaRPr lang="en-FJ" sz="2000" b="1" dirty="0">
              <a:effectLst/>
              <a:latin typeface="Times New Roman" panose="02020603050405020304" pitchFamily="18" charset="0"/>
              <a:ea typeface="Times New Roman" panose="02020603050405020304" pitchFamily="18" charset="0"/>
            </a:endParaRPr>
          </a:p>
          <a:p>
            <a:pPr algn="just"/>
            <a:endParaRPr lang="en-FJ" sz="2000" dirty="0"/>
          </a:p>
        </p:txBody>
      </p:sp>
      <p:sp>
        <p:nvSpPr>
          <p:cNvPr id="6" name="TextBox 5">
            <a:extLst>
              <a:ext uri="{FF2B5EF4-FFF2-40B4-BE49-F238E27FC236}">
                <a16:creationId xmlns:a16="http://schemas.microsoft.com/office/drawing/2014/main" id="{70853191-852C-4392-8B3D-43C0ECCA21C0}"/>
              </a:ext>
            </a:extLst>
          </p:cNvPr>
          <p:cNvSpPr txBox="1"/>
          <p:nvPr/>
        </p:nvSpPr>
        <p:spPr>
          <a:xfrm>
            <a:off x="812290" y="625151"/>
            <a:ext cx="3959738" cy="523220"/>
          </a:xfrm>
          <a:prstGeom prst="rect">
            <a:avLst/>
          </a:prstGeom>
          <a:noFill/>
        </p:spPr>
        <p:txBody>
          <a:bodyPr wrap="none" rtlCol="0">
            <a:spAutoFit/>
          </a:bodyPr>
          <a:lstStyle/>
          <a:p>
            <a:pPr algn="l"/>
            <a:r>
              <a:rPr lang="en-US" sz="2800" b="1" dirty="0"/>
              <a:t>High Court  - Oct 2008</a:t>
            </a:r>
            <a:endParaRPr lang="en-FJ" sz="2800" b="1" dirty="0"/>
          </a:p>
        </p:txBody>
      </p:sp>
    </p:spTree>
    <p:extLst>
      <p:ext uri="{BB962C8B-B14F-4D97-AF65-F5344CB8AC3E}">
        <p14:creationId xmlns:p14="http://schemas.microsoft.com/office/powerpoint/2010/main" val="345251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7A64DA-467C-4479-9B8E-F891BF5827C2}"/>
              </a:ext>
            </a:extLst>
          </p:cNvPr>
          <p:cNvSpPr>
            <a:spLocks noGrp="1"/>
          </p:cNvSpPr>
          <p:nvPr>
            <p:ph type="sldNum" sz="quarter" idx="12"/>
          </p:nvPr>
        </p:nvSpPr>
        <p:spPr/>
        <p:txBody>
          <a:bodyPr/>
          <a:lstStyle/>
          <a:p>
            <a:fld id="{D495E168-DA5E-4888-8D8A-92B118324C14}" type="slidenum">
              <a:rPr lang="ru-RU" smtClean="0"/>
              <a:t>9</a:t>
            </a:fld>
            <a:endParaRPr lang="ru-RU" dirty="0"/>
          </a:p>
        </p:txBody>
      </p:sp>
      <p:sp>
        <p:nvSpPr>
          <p:cNvPr id="5" name="TextBox 4">
            <a:extLst>
              <a:ext uri="{FF2B5EF4-FFF2-40B4-BE49-F238E27FC236}">
                <a16:creationId xmlns:a16="http://schemas.microsoft.com/office/drawing/2014/main" id="{2B4C2EC3-591A-47E7-BB2B-F9A9598FF9C0}"/>
              </a:ext>
            </a:extLst>
          </p:cNvPr>
          <p:cNvSpPr txBox="1"/>
          <p:nvPr/>
        </p:nvSpPr>
        <p:spPr>
          <a:xfrm>
            <a:off x="727787" y="1138508"/>
            <a:ext cx="8920066" cy="411048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b="1" i="1" dirty="0">
                <a:solidFill>
                  <a:srgbClr val="000000"/>
                </a:solidFill>
                <a:latin typeface="Arial" panose="020B0604020202020204" pitchFamily="34" charset="0"/>
                <a:ea typeface="Times New Roman" panose="02020603050405020304" pitchFamily="18" charset="0"/>
              </a:rPr>
              <a:t>t</a:t>
            </a:r>
            <a:r>
              <a:rPr lang="en-FJ" sz="1600" b="1" i="1" dirty="0">
                <a:solidFill>
                  <a:srgbClr val="000000"/>
                </a:solidFill>
                <a:effectLst/>
                <a:latin typeface="Arial" panose="020B0604020202020204" pitchFamily="34" charset="0"/>
                <a:ea typeface="Times New Roman" panose="02020603050405020304" pitchFamily="18" charset="0"/>
              </a:rPr>
              <a:t>he constitution has never been intended as a complete code</a:t>
            </a:r>
            <a:r>
              <a:rPr lang="en-US" sz="1600" b="1" i="1" dirty="0">
                <a:solidFill>
                  <a:srgbClr val="000000"/>
                </a:solidFill>
                <a:effectLst/>
                <a:latin typeface="Arial" panose="020B0604020202020204" pitchFamily="34" charset="0"/>
                <a:ea typeface="Times New Roman" panose="02020603050405020304" pitchFamily="18" charset="0"/>
              </a:rPr>
              <a:t>;</a:t>
            </a:r>
            <a:r>
              <a:rPr lang="en-FJ" sz="1600" b="1" i="1" dirty="0">
                <a:solidFill>
                  <a:srgbClr val="000000"/>
                </a:solidFill>
                <a:effectLst/>
                <a:latin typeface="Arial" panose="020B0604020202020204" pitchFamily="34" charset="0"/>
                <a:ea typeface="Times New Roman" panose="02020603050405020304" pitchFamily="18" charset="0"/>
              </a:rPr>
              <a:t> </a:t>
            </a:r>
            <a:endParaRPr lang="en-US" sz="1600" b="1" i="1" dirty="0">
              <a:solidFill>
                <a:srgbClr val="000000"/>
              </a:solidFill>
              <a:effectLst/>
              <a:latin typeface="Arial" panose="020B0604020202020204" pitchFamily="34" charset="0"/>
              <a:ea typeface="Times New Roman" panose="02020603050405020304" pitchFamily="18" charset="0"/>
            </a:endParaRPr>
          </a:p>
          <a:p>
            <a:pPr marL="285750" indent="-285750" algn="just">
              <a:lnSpc>
                <a:spcPct val="150000"/>
              </a:lnSpc>
              <a:buFont typeface="Arial" panose="020B0604020202020204" pitchFamily="34" charset="0"/>
              <a:buChar char="•"/>
            </a:pPr>
            <a:r>
              <a:rPr lang="en-US" sz="1600" b="1" i="1" dirty="0">
                <a:solidFill>
                  <a:srgbClr val="000000"/>
                </a:solidFill>
                <a:latin typeface="Arial" panose="020B0604020202020204" pitchFamily="34" charset="0"/>
                <a:ea typeface="Times New Roman" panose="02020603050405020304" pitchFamily="18" charset="0"/>
              </a:rPr>
              <a:t>w</a:t>
            </a:r>
            <a:r>
              <a:rPr lang="en-FJ" sz="1600" b="1" i="1" dirty="0">
                <a:solidFill>
                  <a:srgbClr val="000000"/>
                </a:solidFill>
                <a:effectLst/>
                <a:latin typeface="Arial" panose="020B0604020202020204" pitchFamily="34" charset="0"/>
                <a:ea typeface="Times New Roman" panose="02020603050405020304" pitchFamily="18" charset="0"/>
              </a:rPr>
              <a:t>e find that the relevant prerogatives have not been abrogated by the Constitution</a:t>
            </a:r>
            <a:r>
              <a:rPr lang="en-US" sz="1600" b="1" i="1" dirty="0">
                <a:solidFill>
                  <a:srgbClr val="000000"/>
                </a:solidFill>
                <a:effectLst/>
                <a:latin typeface="Arial" panose="020B0604020202020204" pitchFamily="34" charset="0"/>
                <a:ea typeface="Times New Roman" panose="02020603050405020304" pitchFamily="18" charset="0"/>
              </a:rPr>
              <a:t>;</a:t>
            </a:r>
          </a:p>
          <a:p>
            <a:pPr marL="285750" indent="-285750" algn="just">
              <a:lnSpc>
                <a:spcPct val="150000"/>
              </a:lnSpc>
              <a:buFont typeface="Arial" panose="020B0604020202020204" pitchFamily="34" charset="0"/>
              <a:buChar char="•"/>
            </a:pPr>
            <a:r>
              <a:rPr lang="en-US" sz="1600" b="1" i="1" dirty="0">
                <a:solidFill>
                  <a:srgbClr val="000000"/>
                </a:solidFill>
                <a:latin typeface="Arial" panose="020B0604020202020204" pitchFamily="34" charset="0"/>
                <a:ea typeface="Times New Roman" panose="02020603050405020304" pitchFamily="18" charset="0"/>
              </a:rPr>
              <a:t>w</a:t>
            </a:r>
            <a:r>
              <a:rPr lang="en-FJ" sz="1600" b="1" i="1" dirty="0">
                <a:solidFill>
                  <a:srgbClr val="000000"/>
                </a:solidFill>
                <a:effectLst/>
                <a:latin typeface="Arial" panose="020B0604020202020204" pitchFamily="34" charset="0"/>
                <a:ea typeface="Times New Roman" panose="02020603050405020304" pitchFamily="18" charset="0"/>
              </a:rPr>
              <a:t>e are dealing with the most fundamental of the reserve powers of the Head of State</a:t>
            </a:r>
            <a:r>
              <a:rPr lang="en-US" sz="1600" b="1" i="1" dirty="0">
                <a:solidFill>
                  <a:srgbClr val="000000"/>
                </a:solidFill>
                <a:latin typeface="Arial" panose="020B0604020202020204" pitchFamily="34" charset="0"/>
                <a:ea typeface="Times New Roman" panose="02020603050405020304" pitchFamily="18" charset="0"/>
              </a:rPr>
              <a:t> </a:t>
            </a:r>
            <a:r>
              <a:rPr lang="en-US" sz="1600" dirty="0">
                <a:solidFill>
                  <a:srgbClr val="000000"/>
                </a:solidFill>
                <a:latin typeface="Arial" panose="020B0604020202020204" pitchFamily="34" charset="0"/>
                <a:ea typeface="Times New Roman" panose="02020603050405020304" pitchFamily="18" charset="0"/>
              </a:rPr>
              <a:t>AND;</a:t>
            </a:r>
            <a:endParaRPr lang="en-US" sz="1600" dirty="0">
              <a:solidFill>
                <a:srgbClr val="000000"/>
              </a:solidFill>
              <a:effectLst/>
              <a:latin typeface="Arial" panose="020B0604020202020204" pitchFamily="34" charset="0"/>
              <a:ea typeface="Times New Roman" panose="02020603050405020304" pitchFamily="18" charset="0"/>
            </a:endParaRPr>
          </a:p>
          <a:p>
            <a:pPr marL="285750" indent="-285750" algn="just">
              <a:lnSpc>
                <a:spcPct val="150000"/>
              </a:lnSpc>
              <a:buFont typeface="Arial" panose="020B0604020202020204" pitchFamily="34" charset="0"/>
              <a:buChar char="•"/>
            </a:pPr>
            <a:r>
              <a:rPr lang="en-US" sz="1600" b="1" i="1" dirty="0">
                <a:solidFill>
                  <a:srgbClr val="000000"/>
                </a:solidFill>
                <a:effectLst/>
                <a:latin typeface="Arial" panose="020B0604020202020204" pitchFamily="34" charset="0"/>
                <a:ea typeface="Times New Roman" panose="02020603050405020304" pitchFamily="18" charset="0"/>
              </a:rPr>
              <a:t>we </a:t>
            </a:r>
            <a:r>
              <a:rPr lang="en-FJ" sz="1600" b="1" i="1" dirty="0">
                <a:solidFill>
                  <a:srgbClr val="000000"/>
                </a:solidFill>
                <a:effectLst/>
                <a:latin typeface="Arial" panose="020B0604020202020204" pitchFamily="34" charset="0"/>
                <a:ea typeface="Times New Roman" panose="02020603050405020304" pitchFamily="18" charset="0"/>
              </a:rPr>
              <a:t>do not find the scheme, order or words of the Constitution to have replaced such powers. </a:t>
            </a:r>
            <a:endParaRPr lang="en-US" sz="1600" b="1" i="1" dirty="0">
              <a:solidFill>
                <a:srgbClr val="000000"/>
              </a:solidFill>
              <a:effectLst/>
              <a:latin typeface="Arial" panose="020B0604020202020204" pitchFamily="34" charset="0"/>
              <a:ea typeface="Times New Roman" panose="02020603050405020304" pitchFamily="18" charset="0"/>
            </a:endParaRPr>
          </a:p>
          <a:p>
            <a:pPr marL="285750" indent="-285750" algn="just">
              <a:lnSpc>
                <a:spcPct val="150000"/>
              </a:lnSpc>
              <a:buFont typeface="Arial" panose="020B0604020202020204" pitchFamily="34" charset="0"/>
              <a:buChar char="•"/>
            </a:pPr>
            <a:endParaRPr lang="en-FJ" sz="1600" dirty="0">
              <a:effectLst/>
              <a:latin typeface="Times New Roman" panose="02020603050405020304" pitchFamily="18" charset="0"/>
              <a:ea typeface="Times New Roman" panose="02020603050405020304" pitchFamily="18" charset="0"/>
            </a:endParaRPr>
          </a:p>
          <a:p>
            <a:pPr algn="just">
              <a:lnSpc>
                <a:spcPct val="150000"/>
              </a:lnSpc>
            </a:pPr>
            <a:r>
              <a:rPr lang="en-US" sz="1600" dirty="0">
                <a:solidFill>
                  <a:srgbClr val="000000"/>
                </a:solidFill>
                <a:latin typeface="Arial" panose="020B0604020202020204" pitchFamily="34" charset="0"/>
                <a:ea typeface="Times New Roman" panose="02020603050405020304" pitchFamily="18" charset="0"/>
              </a:rPr>
              <a:t>Qarase</a:t>
            </a:r>
            <a:r>
              <a:rPr lang="en-US" sz="1600" dirty="0">
                <a:solidFill>
                  <a:srgbClr val="000000"/>
                </a:solidFill>
                <a:effectLst/>
                <a:latin typeface="Arial" panose="020B0604020202020204" pitchFamily="34" charset="0"/>
                <a:ea typeface="Times New Roman" panose="02020603050405020304" pitchFamily="18" charset="0"/>
              </a:rPr>
              <a:t> hence lost the case. </a:t>
            </a:r>
            <a:r>
              <a:rPr lang="en-FJ" sz="1600" dirty="0">
                <a:solidFill>
                  <a:srgbClr val="000000"/>
                </a:solidFill>
                <a:effectLst/>
                <a:latin typeface="Arial" panose="020B0604020202020204" pitchFamily="34" charset="0"/>
                <a:ea typeface="Times New Roman" panose="02020603050405020304" pitchFamily="18" charset="0"/>
              </a:rPr>
              <a:t> The decision of the President to ratify the dismissal of the Prime Minister and his ministers, to appoint </a:t>
            </a:r>
            <a:r>
              <a:rPr lang="en-US" sz="1600" dirty="0">
                <a:solidFill>
                  <a:srgbClr val="000000"/>
                </a:solidFill>
                <a:effectLst/>
                <a:latin typeface="Arial" panose="020B0604020202020204" pitchFamily="34" charset="0"/>
                <a:ea typeface="Times New Roman" panose="02020603050405020304" pitchFamily="18" charset="0"/>
              </a:rPr>
              <a:t>a</a:t>
            </a:r>
            <a:r>
              <a:rPr lang="en-FJ" sz="1600" dirty="0">
                <a:solidFill>
                  <a:srgbClr val="000000"/>
                </a:solidFill>
                <a:effectLst/>
                <a:latin typeface="Arial" panose="020B0604020202020204" pitchFamily="34" charset="0"/>
                <a:ea typeface="Times New Roman" panose="02020603050405020304" pitchFamily="18" charset="0"/>
              </a:rPr>
              <a:t> Caretaker Prime Minister to advise the dissolution of Parliament, and the dissolution of Parliament itself, </a:t>
            </a:r>
            <a:r>
              <a:rPr lang="en-US" sz="1600" dirty="0">
                <a:solidFill>
                  <a:srgbClr val="000000"/>
                </a:solidFill>
                <a:latin typeface="Arial" panose="020B0604020202020204" pitchFamily="34" charset="0"/>
                <a:ea typeface="Times New Roman" panose="02020603050405020304" pitchFamily="18" charset="0"/>
              </a:rPr>
              <a:t>were all</a:t>
            </a:r>
            <a:r>
              <a:rPr lang="en-FJ" sz="1600" dirty="0">
                <a:solidFill>
                  <a:srgbClr val="000000"/>
                </a:solidFill>
                <a:effectLst/>
                <a:latin typeface="Arial" panose="020B0604020202020204" pitchFamily="34" charset="0"/>
                <a:ea typeface="Times New Roman" panose="02020603050405020304" pitchFamily="18" charset="0"/>
              </a:rPr>
              <a:t> held to have been valid and lawful acts in exercise of the prerogative powers of the Head of State</a:t>
            </a:r>
            <a:r>
              <a:rPr lang="en-US" sz="1600" dirty="0">
                <a:solidFill>
                  <a:srgbClr val="000000"/>
                </a:solidFill>
                <a:latin typeface="Arial" panose="020B0604020202020204" pitchFamily="34" charset="0"/>
                <a:ea typeface="Times New Roman" panose="02020603050405020304" pitchFamily="18" charset="0"/>
              </a:rPr>
              <a:t>.</a:t>
            </a:r>
            <a:endParaRPr lang="en-FJ"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9269366"/>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5002</TotalTime>
  <Words>1648</Words>
  <Application>Microsoft Office PowerPoint</Application>
  <PresentationFormat>Widescreen</PresentationFormat>
  <Paragraphs>139</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Söhne</vt:lpstr>
      <vt:lpstr>Times New Roman</vt:lpstr>
      <vt:lpstr>Office Theme</vt:lpstr>
      <vt:lpstr>2023 Annual Conference</vt:lpstr>
      <vt:lpstr>WHAT ARE PREROGATIVE POWERS?</vt:lpstr>
      <vt:lpstr>EXAMPLES</vt:lpstr>
      <vt:lpstr>General Background</vt:lpstr>
      <vt:lpstr>Qarase v Bainimarama</vt:lpstr>
      <vt:lpstr>Issue</vt:lpstr>
      <vt:lpstr>PowerPoint Presentation</vt:lpstr>
      <vt:lpstr>PowerPoint Presentation</vt:lpstr>
      <vt:lpstr>PowerPoint Presentation</vt:lpstr>
      <vt:lpstr>PowerPoint Presentation</vt:lpstr>
      <vt:lpstr>VICTORY?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Annual Conference</dc:title>
  <dc:creator>navneelsharma1981@hotmail.com</dc:creator>
  <cp:lastModifiedBy>navneelsharma1981@hotmail.com</cp:lastModifiedBy>
  <cp:revision>16</cp:revision>
  <dcterms:created xsi:type="dcterms:W3CDTF">2023-06-12T20:29:58Z</dcterms:created>
  <dcterms:modified xsi:type="dcterms:W3CDTF">2023-06-28T16:43:23Z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