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70" autoAdjust="0"/>
  </p:normalViewPr>
  <p:slideViewPr>
    <p:cSldViewPr>
      <p:cViewPr>
        <p:scale>
          <a:sx n="77" d="100"/>
          <a:sy n="77" d="100"/>
        </p:scale>
        <p:origin x="-1092" y="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D8D0A2-2FC5-42F1-8CC5-91A0DCCEBBC5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2F542-6FC8-4909-BD55-B674E304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025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088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EE84D4-F852-46D5-808F-EFBBA0D286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31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EC8C2-1B67-49DA-80CB-A66C4235F9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93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756A39-598F-401A-B935-9CA3A198EF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1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A2FFC-BFAE-4087-9178-5C0BB2872E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579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156BA-B69E-4243-9D28-7B19CA98B8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882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089B37-6C30-4BD0-8E68-1960A517130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28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DC8418-C9B7-4B6F-9ACC-237135CEC51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82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415E3-FBD9-4B22-A56F-C37BB4C033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07FEB-AD34-4E47-95D5-DAD38EC233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929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12186-9F76-4AE3-BC38-DC8E49BF9E0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3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64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3" t="8557" r="11394" b="8259"/>
          <a:stretch/>
        </p:blipFill>
        <p:spPr>
          <a:xfrm>
            <a:off x="323528" y="5877272"/>
            <a:ext cx="709267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8512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3" t="8557" r="11394" b="8259"/>
          <a:stretch/>
        </p:blipFill>
        <p:spPr>
          <a:xfrm>
            <a:off x="323528" y="5877272"/>
            <a:ext cx="709267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513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916113"/>
            <a:ext cx="4038600" cy="4465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916113"/>
            <a:ext cx="4038600" cy="4465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3" t="8557" r="11394" b="8259"/>
          <a:stretch/>
        </p:blipFill>
        <p:spPr>
          <a:xfrm>
            <a:off x="323528" y="5877272"/>
            <a:ext cx="709267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25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3" t="8557" r="11394" b="8259"/>
          <a:stretch/>
        </p:blipFill>
        <p:spPr>
          <a:xfrm>
            <a:off x="323528" y="5877272"/>
            <a:ext cx="709267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3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3" t="8557" r="11394" b="8259"/>
          <a:stretch/>
        </p:blipFill>
        <p:spPr>
          <a:xfrm>
            <a:off x="323528" y="5877272"/>
            <a:ext cx="709267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72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3" t="8557" r="11394" b="8259"/>
          <a:stretch/>
        </p:blipFill>
        <p:spPr>
          <a:xfrm>
            <a:off x="323528" y="5877272"/>
            <a:ext cx="709267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48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3" t="8557" r="11394" b="8259"/>
          <a:stretch/>
        </p:blipFill>
        <p:spPr>
          <a:xfrm>
            <a:off x="323528" y="5877272"/>
            <a:ext cx="709267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931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3" t="8557" r="11394" b="8259"/>
          <a:stretch/>
        </p:blipFill>
        <p:spPr>
          <a:xfrm>
            <a:off x="323528" y="5877272"/>
            <a:ext cx="709267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47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3" t="8557" r="11394" b="8259"/>
          <a:stretch/>
        </p:blipFill>
        <p:spPr>
          <a:xfrm>
            <a:off x="323528" y="5877272"/>
            <a:ext cx="709267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88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908050"/>
            <a:ext cx="2057400" cy="5473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908050"/>
            <a:ext cx="6019800" cy="5473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3" t="8557" r="11394" b="8259"/>
          <a:stretch/>
        </p:blipFill>
        <p:spPr>
          <a:xfrm>
            <a:off x="323528" y="5877272"/>
            <a:ext cx="709267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34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C2A17AC-E9E3-42D3-AE2B-5F2AFC3AA82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908050"/>
            <a:ext cx="648017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916113"/>
            <a:ext cx="8229600" cy="446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Conquering the Oceanic Divide: 12 Centers</a:t>
            </a:r>
            <a:r>
              <a:rPr lang="en-US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One Link – </a:t>
            </a:r>
            <a:r>
              <a:rPr lang="en-US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ICT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i="1" dirty="0" smtClean="0"/>
          </a:p>
          <a:p>
            <a:r>
              <a:rPr lang="en-US" i="1" dirty="0" smtClean="0"/>
              <a:t>Dr Shaneel Chandra</a:t>
            </a:r>
          </a:p>
          <a:p>
            <a:r>
              <a:rPr lang="en-US" sz="1800" i="1" dirty="0" smtClean="0"/>
              <a:t>School of Biological and Chemical Sciences, Faculty of Science, Technology &amp; Environment </a:t>
            </a:r>
          </a:p>
          <a:p>
            <a:r>
              <a:rPr lang="en-US" sz="1800" i="1" dirty="0" smtClean="0"/>
              <a:t>The University of the South Pacific</a:t>
            </a:r>
          </a:p>
          <a:p>
            <a:r>
              <a:rPr lang="en-US" sz="1800" i="1" dirty="0" smtClean="0"/>
              <a:t>Suva, FIJI</a:t>
            </a:r>
            <a:endParaRPr lang="en-US" sz="1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Learning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Learning attained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a student without a teacher’s physical presence to aid in the process.  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Push factors</a:t>
            </a: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Innovations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technology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satellite, computer, Internet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microcomputer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Delivery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content 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Communication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discussion, allowing feedbacks </a:t>
            </a:r>
            <a:endParaRPr lang="en-US" dirty="0">
              <a:ea typeface="+mn-ea"/>
              <a:cs typeface="+mn-cs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Often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only viable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option for reaching: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Dispersed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groups of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students/those in remote areas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Those seeking a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cost-effective and convenient means for learners, who cannot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study fulltime.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 benefits: wider deliverability, convenience etc</a:t>
            </a:r>
            <a:r>
              <a:rPr lang="en-US" dirty="0">
                <a:ea typeface="+mn-ea"/>
                <a:cs typeface="+mn-cs"/>
              </a:rPr>
              <a:t>.</a:t>
            </a:r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 Nations, One People</a:t>
            </a:r>
            <a:endParaRPr lang="en-US" dirty="0"/>
          </a:p>
        </p:txBody>
      </p:sp>
      <p:pic>
        <p:nvPicPr>
          <p:cNvPr id="31749" name="Picture 5" descr="http://upload.wikimedia.org/wikipedia/en/9/9a/South-pacific-ma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10" r="16056" b="14926"/>
          <a:stretch/>
        </p:blipFill>
        <p:spPr bwMode="auto">
          <a:xfrm>
            <a:off x="-21796" y="2421720"/>
            <a:ext cx="9075346" cy="436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5-Point Star 13"/>
          <p:cNvSpPr/>
          <p:nvPr/>
        </p:nvSpPr>
        <p:spPr>
          <a:xfrm>
            <a:off x="4788024" y="4506151"/>
            <a:ext cx="216024" cy="21738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4202444" y="3501008"/>
            <a:ext cx="216024" cy="21738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5004048" y="2421720"/>
            <a:ext cx="216024" cy="21738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7452320" y="4372552"/>
            <a:ext cx="216024" cy="21738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6372200" y="4279905"/>
            <a:ext cx="216024" cy="21738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6588224" y="3870788"/>
            <a:ext cx="216024" cy="21738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/>
          <p:cNvSpPr/>
          <p:nvPr/>
        </p:nvSpPr>
        <p:spPr>
          <a:xfrm>
            <a:off x="5246714" y="3056530"/>
            <a:ext cx="216024" cy="21738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/>
          <p:cNvSpPr/>
          <p:nvPr/>
        </p:nvSpPr>
        <p:spPr>
          <a:xfrm>
            <a:off x="6156176" y="4708184"/>
            <a:ext cx="216024" cy="21738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/>
          <p:cNvSpPr/>
          <p:nvPr/>
        </p:nvSpPr>
        <p:spPr>
          <a:xfrm>
            <a:off x="5508104" y="3714545"/>
            <a:ext cx="216024" cy="21738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/>
          <p:cNvSpPr/>
          <p:nvPr/>
        </p:nvSpPr>
        <p:spPr>
          <a:xfrm>
            <a:off x="5368661" y="4444934"/>
            <a:ext cx="494909" cy="480630"/>
          </a:xfrm>
          <a:prstGeom prst="star5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/>
          <p:cNvSpPr/>
          <p:nvPr/>
        </p:nvSpPr>
        <p:spPr>
          <a:xfrm>
            <a:off x="6696236" y="4731719"/>
            <a:ext cx="216024" cy="21738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/>
          <p:cNvSpPr/>
          <p:nvPr/>
        </p:nvSpPr>
        <p:spPr>
          <a:xfrm>
            <a:off x="4677252" y="3205807"/>
            <a:ext cx="216024" cy="21738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Studying at the </a:t>
            </a:r>
            <a:r>
              <a:rPr lang="en-US" dirty="0" err="1" smtClean="0"/>
              <a:t>USP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20,000 </a:t>
            </a:r>
            <a:r>
              <a:rPr lang="en-US" dirty="0" smtClean="0"/>
              <a:t>enrollments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(2012) through</a:t>
            </a:r>
          </a:p>
          <a:p>
            <a:pPr lvl="1"/>
            <a:r>
              <a:rPr lang="en-US" i="1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face-to-face mode</a:t>
            </a:r>
            <a:endParaRPr lang="en-US" dirty="0" smtClean="0">
              <a:solidFill>
                <a:schemeClr val="accent2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i="1" dirty="0" smtClean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print </a:t>
            </a:r>
            <a:r>
              <a:rPr lang="en-US" i="1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mode </a:t>
            </a:r>
            <a:endParaRPr lang="en-US" i="1" dirty="0" smtClean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i="1" dirty="0" smtClean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online</a:t>
            </a:r>
            <a:r>
              <a:rPr lang="en-US" i="1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  </a:t>
            </a:r>
            <a:endParaRPr lang="en-US" dirty="0" smtClean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than half preferred Print Mode using </a:t>
            </a:r>
          </a:p>
          <a:p>
            <a:pPr lvl="1"/>
            <a:r>
              <a:rPr lang="en-US" dirty="0">
                <a:ea typeface="+mn-ea"/>
                <a:cs typeface="+mn-cs"/>
              </a:rPr>
              <a:t>S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atellite communications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Moodle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 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2811560" y="2880147"/>
            <a:ext cx="216024" cy="720080"/>
          </a:xfrm>
          <a:prstGeom prst="rightBrac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/>
          <p:cNvSpPr/>
          <p:nvPr/>
        </p:nvSpPr>
        <p:spPr>
          <a:xfrm>
            <a:off x="3897207" y="2520107"/>
            <a:ext cx="108012" cy="360040"/>
          </a:xfrm>
          <a:prstGeom prst="righ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05219" y="2454880"/>
            <a:ext cx="3355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- </a:t>
            </a:r>
            <a:r>
              <a:rPr lang="en-US" sz="2400" i="1" dirty="0" smtClean="0">
                <a:solidFill>
                  <a:schemeClr val="accent2"/>
                </a:solidFill>
              </a:rPr>
              <a:t>conventional learning</a:t>
            </a:r>
            <a:endParaRPr lang="en-US" sz="2400" i="1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5686" y="3009354"/>
            <a:ext cx="2754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- </a:t>
            </a:r>
            <a:r>
              <a:rPr lang="en-US" sz="2400" i="1" dirty="0" smtClean="0">
                <a:solidFill>
                  <a:srgbClr val="00B050"/>
                </a:solidFill>
              </a:rPr>
              <a:t>distance learning</a:t>
            </a:r>
            <a:endParaRPr lang="en-US" sz="2400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6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 101 Chemical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916113"/>
            <a:ext cx="5183807" cy="4465637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2012 enrollments totaled 374</a:t>
            </a:r>
          </a:p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Team-taught course</a:t>
            </a:r>
          </a:p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 hours/week contact</a:t>
            </a:r>
          </a:p>
          <a:p>
            <a:pPr lvl="1"/>
            <a:r>
              <a:rPr lang="en-US" dirty="0" smtClean="0">
                <a:ea typeface="+mn-ea"/>
                <a:cs typeface="+mn-cs"/>
              </a:rPr>
              <a:t>Lectures: 3 x 50 min</a:t>
            </a:r>
          </a:p>
          <a:p>
            <a:pPr lvl="1"/>
            <a:r>
              <a:rPr lang="en-US" dirty="0" smtClean="0">
                <a:ea typeface="+mn-ea"/>
                <a:cs typeface="+mn-cs"/>
              </a:rPr>
              <a:t>Tutorial: 1 x 50 min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Practical: 3 x 50 min</a:t>
            </a:r>
          </a:p>
          <a:p>
            <a:r>
              <a:rPr lang="en-US" dirty="0" smtClean="0"/>
              <a:t>Additional readings &amp; learning support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364715"/>
              </p:ext>
            </p:extLst>
          </p:nvPr>
        </p:nvGraphicFramePr>
        <p:xfrm>
          <a:off x="4203702" y="2996952"/>
          <a:ext cx="5048818" cy="3528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9" name="Graph" r:id="rId3" imgW="4158720" imgH="2905920" progId="Origin50.Graph">
                  <p:embed/>
                </p:oleObj>
              </mc:Choice>
              <mc:Fallback>
                <p:oleObj name="Graph" r:id="rId3" imgW="4158720" imgH="29059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03702" y="2996952"/>
                        <a:ext cx="5048818" cy="35283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1503870"/>
              </p:ext>
            </p:extLst>
          </p:nvPr>
        </p:nvGraphicFramePr>
        <p:xfrm>
          <a:off x="6948264" y="4437112"/>
          <a:ext cx="1800200" cy="1258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0" name="Graph" r:id="rId5" imgW="4158720" imgH="2905920" progId="Origin50.Graph">
                  <p:embed/>
                </p:oleObj>
              </mc:Choice>
              <mc:Fallback>
                <p:oleObj name="Graph" r:id="rId5" imgW="4158720" imgH="29059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48264" y="4437112"/>
                        <a:ext cx="1800200" cy="12580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641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Face-to-Face Teaching &amp; 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916113"/>
            <a:ext cx="8064127" cy="4465637"/>
          </a:xfrm>
        </p:spPr>
        <p:txBody>
          <a:bodyPr/>
          <a:lstStyle/>
          <a:p>
            <a:r>
              <a:rPr lang="en-US" dirty="0" smtClean="0"/>
              <a:t>Lectures delivered using:</a:t>
            </a:r>
          </a:p>
          <a:p>
            <a:pPr lvl="1"/>
            <a:r>
              <a:rPr lang="en-US" dirty="0" smtClean="0"/>
              <a:t>MS </a:t>
            </a:r>
            <a:r>
              <a:rPr lang="en-US" dirty="0" err="1" smtClean="0"/>
              <a:t>Powerpoint</a:t>
            </a:r>
            <a:r>
              <a:rPr lang="en-US" dirty="0" smtClean="0"/>
              <a:t>® </a:t>
            </a:r>
          </a:p>
          <a:p>
            <a:pPr lvl="1"/>
            <a:r>
              <a:rPr lang="en-US" dirty="0" err="1" smtClean="0"/>
              <a:t>OHP</a:t>
            </a:r>
            <a:endParaRPr lang="en-US" dirty="0" smtClean="0"/>
          </a:p>
          <a:p>
            <a:pPr lvl="1"/>
            <a:r>
              <a:rPr lang="en-US" dirty="0" smtClean="0"/>
              <a:t>Whiteboard</a:t>
            </a:r>
          </a:p>
          <a:p>
            <a:r>
              <a:rPr lang="en-US" dirty="0" smtClean="0"/>
              <a:t>Weekly tutorials accompanying lecture content.</a:t>
            </a:r>
          </a:p>
          <a:p>
            <a:pPr lvl="1"/>
            <a:r>
              <a:rPr lang="en-US" dirty="0" smtClean="0"/>
              <a:t>Inquiry-based learning encouraged.</a:t>
            </a:r>
          </a:p>
          <a:p>
            <a:pPr lvl="1"/>
            <a:r>
              <a:rPr lang="en-US" dirty="0" smtClean="0"/>
              <a:t>Additional support provided through student consultations.</a:t>
            </a:r>
          </a:p>
          <a:p>
            <a:r>
              <a:rPr lang="en-US" dirty="0" smtClean="0"/>
              <a:t>Laboratory sessions enable application.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50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Print Mode Teaching &amp; 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916113"/>
            <a:ext cx="6119911" cy="4465637"/>
          </a:xfrm>
        </p:spPr>
        <p:txBody>
          <a:bodyPr/>
          <a:lstStyle/>
          <a:p>
            <a:r>
              <a:rPr lang="en-US" dirty="0" smtClean="0"/>
              <a:t>Reading material comes in Reader.</a:t>
            </a:r>
          </a:p>
          <a:p>
            <a:r>
              <a:rPr lang="en-US" dirty="0" smtClean="0"/>
              <a:t>Tutorials &amp; revision content separately in </a:t>
            </a:r>
            <a:r>
              <a:rPr lang="en-US" dirty="0" err="1" smtClean="0"/>
              <a:t>I&amp;A</a:t>
            </a:r>
            <a:r>
              <a:rPr lang="en-US" dirty="0" smtClean="0"/>
              <a:t> Book.</a:t>
            </a:r>
          </a:p>
          <a:p>
            <a:r>
              <a:rPr lang="en-US" dirty="0" smtClean="0"/>
              <a:t>Study Guide lists topics to study on a weekly basis.</a:t>
            </a:r>
          </a:p>
          <a:p>
            <a:r>
              <a:rPr lang="en-US" dirty="0" smtClean="0"/>
              <a:t>Fortnightly satellite tutorial from Suva to each center with students.</a:t>
            </a:r>
          </a:p>
          <a:p>
            <a:r>
              <a:rPr lang="en-US" dirty="0" smtClean="0"/>
              <a:t>Vacation laboratory sessions run by local tutor/campus visit.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2"/>
          <a:stretch/>
        </p:blipFill>
        <p:spPr>
          <a:xfrm rot="-1800000">
            <a:off x="6611354" y="2054819"/>
            <a:ext cx="1863868" cy="245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4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 smtClean="0"/>
              <a:t>Internet platforms – Moodle®</a:t>
            </a:r>
            <a:endParaRPr lang="en-US" sz="3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/>
              <a:t>2012</a:t>
            </a:r>
            <a:r>
              <a:rPr lang="en-US" dirty="0" smtClean="0"/>
              <a:t>, Moodle handled </a:t>
            </a:r>
          </a:p>
          <a:p>
            <a:pPr lvl="1"/>
            <a:r>
              <a:rPr lang="en-US" dirty="0" smtClean="0"/>
              <a:t>Lecture notes</a:t>
            </a:r>
          </a:p>
          <a:p>
            <a:pPr lvl="1"/>
            <a:r>
              <a:rPr lang="en-US" dirty="0" smtClean="0"/>
              <a:t>Extra readings</a:t>
            </a:r>
          </a:p>
          <a:p>
            <a:pPr lvl="1"/>
            <a:r>
              <a:rPr lang="en-US" dirty="0" smtClean="0"/>
              <a:t>Tutorials </a:t>
            </a:r>
          </a:p>
          <a:p>
            <a:pPr lvl="1"/>
            <a:r>
              <a:rPr lang="en-US" dirty="0" smtClean="0"/>
              <a:t>Practical </a:t>
            </a:r>
            <a:r>
              <a:rPr lang="en-US" dirty="0"/>
              <a:t>session </a:t>
            </a:r>
            <a:r>
              <a:rPr lang="en-US" dirty="0" smtClean="0"/>
              <a:t>handouts</a:t>
            </a:r>
          </a:p>
          <a:p>
            <a:pPr lvl="1"/>
            <a:r>
              <a:rPr lang="en-US" dirty="0" smtClean="0"/>
              <a:t>Discussion forums </a:t>
            </a:r>
          </a:p>
          <a:p>
            <a:pPr lvl="1"/>
            <a:r>
              <a:rPr lang="en-US" dirty="0" smtClean="0"/>
              <a:t>Mass </a:t>
            </a:r>
            <a:r>
              <a:rPr lang="en-US" dirty="0"/>
              <a:t>email </a:t>
            </a:r>
            <a:r>
              <a:rPr lang="en-US" dirty="0" smtClean="0"/>
              <a:t>platform</a:t>
            </a:r>
          </a:p>
          <a:p>
            <a:pPr lvl="1"/>
            <a:r>
              <a:rPr lang="en-US" dirty="0" smtClean="0"/>
              <a:t>Assessment </a:t>
            </a:r>
            <a:r>
              <a:rPr lang="en-US" dirty="0"/>
              <a:t>and </a:t>
            </a:r>
            <a:r>
              <a:rPr lang="en-US" dirty="0" smtClean="0"/>
              <a:t>grading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88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Moodle screenshots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t="13695" b="5638"/>
          <a:stretch/>
        </p:blipFill>
        <p:spPr bwMode="auto">
          <a:xfrm>
            <a:off x="323528" y="1829238"/>
            <a:ext cx="8496944" cy="4752528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0822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Moodle screenshots</a:t>
            </a:r>
            <a:endParaRPr lang="en-US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t="22973" r="19940" b="14696"/>
          <a:stretch/>
        </p:blipFill>
        <p:spPr bwMode="auto">
          <a:xfrm>
            <a:off x="467544" y="1988840"/>
            <a:ext cx="8204888" cy="4559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721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Mobile 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916113"/>
            <a:ext cx="5255815" cy="4465637"/>
          </a:xfrm>
        </p:spPr>
        <p:txBody>
          <a:bodyPr/>
          <a:lstStyle/>
          <a:p>
            <a:r>
              <a:rPr lang="en-US" dirty="0" smtClean="0"/>
              <a:t>Urgent </a:t>
            </a:r>
            <a:r>
              <a:rPr lang="en-US" dirty="0"/>
              <a:t>notifications and </a:t>
            </a:r>
            <a:r>
              <a:rPr lang="en-US" dirty="0" smtClean="0"/>
              <a:t>alerts sent at no </a:t>
            </a:r>
            <a:r>
              <a:rPr lang="en-US" dirty="0"/>
              <a:t>cost to either the student or the instructor.  </a:t>
            </a:r>
            <a:endParaRPr lang="en-US" dirty="0" smtClean="0"/>
          </a:p>
          <a:p>
            <a:r>
              <a:rPr lang="en-US" dirty="0" smtClean="0"/>
              <a:t>CH 101 involves 10 practical sessions over five days and 374 students</a:t>
            </a:r>
          </a:p>
          <a:p>
            <a:r>
              <a:rPr lang="en-US" dirty="0" smtClean="0"/>
              <a:t>Urgent occasional </a:t>
            </a:r>
            <a:r>
              <a:rPr lang="en-US" dirty="0"/>
              <a:t>changes to </a:t>
            </a:r>
            <a:r>
              <a:rPr lang="en-US" dirty="0" smtClean="0"/>
              <a:t>schedules, deadlines communicated with ease.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4"/>
          <a:stretch/>
        </p:blipFill>
        <p:spPr bwMode="auto">
          <a:xfrm>
            <a:off x="5812698" y="2060848"/>
            <a:ext cx="2868533" cy="4320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7676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Conclusions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Successful delivery of education content </a:t>
            </a:r>
            <a:r>
              <a:rPr lang="en-US" dirty="0"/>
              <a:t>to students across twelve nations spread across the Oceania region.  </a:t>
            </a:r>
            <a:endParaRPr lang="en-US" dirty="0" smtClean="0"/>
          </a:p>
          <a:p>
            <a:r>
              <a:rPr lang="en-US" dirty="0" smtClean="0"/>
              <a:t>Three enabling platforms </a:t>
            </a:r>
            <a:r>
              <a:rPr lang="en-US" dirty="0"/>
              <a:t>principally: </a:t>
            </a:r>
            <a:r>
              <a:rPr lang="en-US" dirty="0" smtClean="0"/>
              <a:t>Satellite</a:t>
            </a:r>
            <a:r>
              <a:rPr lang="en-US" dirty="0"/>
              <a:t>, the </a:t>
            </a:r>
            <a:r>
              <a:rPr lang="en-US" dirty="0" smtClean="0"/>
              <a:t>Internet &amp; </a:t>
            </a:r>
            <a:r>
              <a:rPr lang="en-US" dirty="0" err="1" smtClean="0"/>
              <a:t>SMS</a:t>
            </a:r>
            <a:r>
              <a:rPr lang="en-US" dirty="0" smtClean="0"/>
              <a:t> (Mobile).  </a:t>
            </a:r>
          </a:p>
          <a:p>
            <a:r>
              <a:rPr lang="en-US" dirty="0" smtClean="0"/>
              <a:t>Multi-modal approach ensures students </a:t>
            </a:r>
            <a:r>
              <a:rPr lang="en-US" dirty="0"/>
              <a:t>are not bereft of the university experience despite the mode they may have chosen to study through.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70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Acknowledgements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Office of the Dean</a:t>
            </a:r>
          </a:p>
          <a:p>
            <a:r>
              <a:rPr lang="en-US" dirty="0" smtClean="0"/>
              <a:t>Office of the Associate Dean Learning &amp; Teaching</a:t>
            </a:r>
          </a:p>
          <a:p>
            <a:r>
              <a:rPr lang="en-US" dirty="0" smtClean="0"/>
              <a:t>Head of School</a:t>
            </a:r>
          </a:p>
          <a:p>
            <a:r>
              <a:rPr lang="en-US" dirty="0" smtClean="0"/>
              <a:t>Academic colleagues</a:t>
            </a:r>
          </a:p>
          <a:p>
            <a:r>
              <a:rPr lang="en-US" dirty="0" smtClean="0"/>
              <a:t>Students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13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</TotalTime>
  <Words>415</Words>
  <Application>Microsoft Office PowerPoint</Application>
  <PresentationFormat>On-screen Show (4:3)</PresentationFormat>
  <Paragraphs>78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Default Design</vt:lpstr>
      <vt:lpstr>Custom Design</vt:lpstr>
      <vt:lpstr>Graph</vt:lpstr>
      <vt:lpstr>Conquering the Oceanic Divide: 12 Centers One Link – ICT</vt:lpstr>
      <vt:lpstr>Distance Learning</vt:lpstr>
      <vt:lpstr>Push factors</vt:lpstr>
      <vt:lpstr>12 Nations, One People</vt:lpstr>
      <vt:lpstr>Studying at the USP</vt:lpstr>
      <vt:lpstr>CH 101 Chemical Principles</vt:lpstr>
      <vt:lpstr>Face-to-Face Teaching &amp; Learning</vt:lpstr>
      <vt:lpstr>Print Mode Teaching &amp; Learning</vt:lpstr>
      <vt:lpstr>Internet platforms – Moodle®</vt:lpstr>
      <vt:lpstr>Moodle screenshots</vt:lpstr>
      <vt:lpstr>Moodle screenshots</vt:lpstr>
      <vt:lpstr>Mobile learning</vt:lpstr>
      <vt:lpstr>Conclusions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HO_S</dc:creator>
  <cp:lastModifiedBy>Shaneel</cp:lastModifiedBy>
  <cp:revision>64</cp:revision>
  <dcterms:created xsi:type="dcterms:W3CDTF">2008-02-01T00:52:01Z</dcterms:created>
  <dcterms:modified xsi:type="dcterms:W3CDTF">2012-09-27T02:34:09Z</dcterms:modified>
</cp:coreProperties>
</file>