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3"/>
  </p:notesMasterIdLst>
  <p:handoutMasterIdLst>
    <p:handoutMasterId r:id="rId24"/>
  </p:handoutMasterIdLst>
  <p:sldIdLst>
    <p:sldId id="256" r:id="rId2"/>
    <p:sldId id="297" r:id="rId3"/>
    <p:sldId id="336" r:id="rId4"/>
    <p:sldId id="334" r:id="rId5"/>
    <p:sldId id="298" r:id="rId6"/>
    <p:sldId id="261" r:id="rId7"/>
    <p:sldId id="260" r:id="rId8"/>
    <p:sldId id="268" r:id="rId9"/>
    <p:sldId id="349" r:id="rId10"/>
    <p:sldId id="337" r:id="rId11"/>
    <p:sldId id="338" r:id="rId12"/>
    <p:sldId id="306" r:id="rId13"/>
    <p:sldId id="339" r:id="rId14"/>
    <p:sldId id="340" r:id="rId15"/>
    <p:sldId id="341" r:id="rId16"/>
    <p:sldId id="342" r:id="rId17"/>
    <p:sldId id="343" r:id="rId18"/>
    <p:sldId id="344" r:id="rId19"/>
    <p:sldId id="345" r:id="rId20"/>
    <p:sldId id="346" r:id="rId21"/>
    <p:sldId id="34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00C69B-66B0-424D-B195-1B8425B3C1A6}" type="datetimeFigureOut">
              <a:rPr lang="en-US" smtClean="0"/>
              <a:pPr/>
              <a:t>9/30/2015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0D86A0F-32B2-4710-A59C-14264CB712CE}"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212A12-F157-45A6-8708-8343213B5B56}" type="datetimeFigureOut">
              <a:rPr lang="en-NZ" smtClean="0"/>
              <a:pPr/>
              <a:t>30/09/2015</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635553-0287-4A79-A94A-051D926A5381}" type="slidenum">
              <a:rPr lang="en-NZ" smtClean="0"/>
              <a:pPr/>
              <a:t>‹#›</a:t>
            </a:fld>
            <a:endParaRPr lang="en-N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BEA032F-2DF2-47E6-8008-7B5593B3C81B}" type="datetimeFigureOut">
              <a:rPr lang="en-NZ" smtClean="0"/>
              <a:pPr/>
              <a:t>30/09/2015</a:t>
            </a:fld>
            <a:endParaRPr lang="en-NZ"/>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NZ"/>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DB299CC-6E38-42C4-9B41-96824D9B3A21}" type="slidenum">
              <a:rPr lang="en-NZ" smtClean="0"/>
              <a:pPr/>
              <a:t>‹#›</a:t>
            </a:fld>
            <a:endParaRPr lang="en-NZ"/>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BEA032F-2DF2-47E6-8008-7B5593B3C81B}" type="datetimeFigureOut">
              <a:rPr lang="en-NZ" smtClean="0"/>
              <a:pPr/>
              <a:t>30/09/2015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DB299CC-6E38-42C4-9B41-96824D9B3A21}" type="slidenum">
              <a:rPr lang="en-NZ" smtClean="0"/>
              <a:pPr/>
              <a:t>‹#›</a:t>
            </a:fld>
            <a:endParaRPr lang="en-NZ"/>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BEA032F-2DF2-47E6-8008-7B5593B3C81B}" type="datetimeFigureOut">
              <a:rPr lang="en-NZ" smtClean="0"/>
              <a:pPr/>
              <a:t>30/09/2015</a:t>
            </a:fld>
            <a:endParaRPr lang="en-NZ"/>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DB299CC-6E38-42C4-9B41-96824D9B3A21}" type="slidenum">
              <a:rPr lang="en-NZ" smtClean="0"/>
              <a:pPr/>
              <a:t>‹#›</a:t>
            </a:fld>
            <a:endParaRPr lang="en-NZ"/>
          </a:p>
        </p:txBody>
      </p:sp>
      <p:sp>
        <p:nvSpPr>
          <p:cNvPr id="14" name="Footer Placeholder 13"/>
          <p:cNvSpPr>
            <a:spLocks noGrp="1"/>
          </p:cNvSpPr>
          <p:nvPr>
            <p:ph type="ftr" sz="quarter" idx="12"/>
          </p:nvPr>
        </p:nvSpPr>
        <p:spPr/>
        <p:txBody>
          <a:bodyPr/>
          <a:lstStyle/>
          <a:p>
            <a:endParaRPr lang="en-NZ"/>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BEA032F-2DF2-47E6-8008-7B5593B3C81B}" type="datetimeFigureOut">
              <a:rPr lang="en-NZ" smtClean="0"/>
              <a:pPr/>
              <a:t>30/09/2015</a:t>
            </a:fld>
            <a:endParaRPr lang="en-NZ"/>
          </a:p>
        </p:txBody>
      </p:sp>
      <p:sp>
        <p:nvSpPr>
          <p:cNvPr id="10" name="Slide Number Placeholder 9"/>
          <p:cNvSpPr>
            <a:spLocks noGrp="1"/>
          </p:cNvSpPr>
          <p:nvPr>
            <p:ph type="sldNum" sz="quarter" idx="16"/>
          </p:nvPr>
        </p:nvSpPr>
        <p:spPr/>
        <p:txBody>
          <a:bodyPr rtlCol="0"/>
          <a:lstStyle/>
          <a:p>
            <a:fld id="{5DB299CC-6E38-42C4-9B41-96824D9B3A21}" type="slidenum">
              <a:rPr lang="en-NZ" smtClean="0"/>
              <a:pPr/>
              <a:t>‹#›</a:t>
            </a:fld>
            <a:endParaRPr lang="en-NZ"/>
          </a:p>
        </p:txBody>
      </p:sp>
      <p:sp>
        <p:nvSpPr>
          <p:cNvPr id="12" name="Footer Placeholder 11"/>
          <p:cNvSpPr>
            <a:spLocks noGrp="1"/>
          </p:cNvSpPr>
          <p:nvPr>
            <p:ph type="ftr" sz="quarter" idx="17"/>
          </p:nvPr>
        </p:nvSpPr>
        <p:spPr/>
        <p:txBody>
          <a:bodyPr rtlCol="0"/>
          <a:lstStyle/>
          <a:p>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BEA032F-2DF2-47E6-8008-7B5593B3C81B}" type="datetimeFigureOut">
              <a:rPr lang="en-NZ" smtClean="0"/>
              <a:pPr/>
              <a:t>30/09/2015</a:t>
            </a:fld>
            <a:endParaRPr lang="en-NZ"/>
          </a:p>
        </p:txBody>
      </p:sp>
      <p:sp>
        <p:nvSpPr>
          <p:cNvPr id="12" name="Slide Number Placeholder 11"/>
          <p:cNvSpPr>
            <a:spLocks noGrp="1"/>
          </p:cNvSpPr>
          <p:nvPr>
            <p:ph type="sldNum" sz="quarter" idx="16"/>
          </p:nvPr>
        </p:nvSpPr>
        <p:spPr/>
        <p:txBody>
          <a:bodyPr rtlCol="0"/>
          <a:lstStyle/>
          <a:p>
            <a:fld id="{5DB299CC-6E38-42C4-9B41-96824D9B3A21}" type="slidenum">
              <a:rPr lang="en-NZ" smtClean="0"/>
              <a:pPr/>
              <a:t>‹#›</a:t>
            </a:fld>
            <a:endParaRPr lang="en-NZ"/>
          </a:p>
        </p:txBody>
      </p:sp>
      <p:sp>
        <p:nvSpPr>
          <p:cNvPr id="14" name="Footer Placeholder 13"/>
          <p:cNvSpPr>
            <a:spLocks noGrp="1"/>
          </p:cNvSpPr>
          <p:nvPr>
            <p:ph type="ftr" sz="quarter" idx="17"/>
          </p:nvPr>
        </p:nvSpPr>
        <p:spPr/>
        <p:txBody>
          <a:bodyPr rtlCol="0"/>
          <a:lstStyle/>
          <a:p>
            <a:endParaRPr lang="en-NZ"/>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BEA032F-2DF2-47E6-8008-7B5593B3C81B}" type="datetimeFigureOut">
              <a:rPr lang="en-NZ" smtClean="0"/>
              <a:pPr/>
              <a:t>30/09/2015</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DB299CC-6E38-42C4-9B41-96824D9B3A21}" type="slidenum">
              <a:rPr lang="en-NZ" smtClean="0"/>
              <a:pPr/>
              <a:t>‹#›</a:t>
            </a:fld>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EA032F-2DF2-47E6-8008-7B5593B3C81B}" type="datetimeFigureOut">
              <a:rPr lang="en-NZ" smtClean="0"/>
              <a:pPr/>
              <a:t>30/09/2015</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DB299CC-6E38-42C4-9B41-96824D9B3A21}" type="slidenum">
              <a:rPr lang="en-NZ" smtClean="0"/>
              <a:pPr/>
              <a:t>‹#›</a:t>
            </a:fld>
            <a:endParaRPr lang="en-N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BEA032F-2DF2-47E6-8008-7B5593B3C81B}" type="datetimeFigureOut">
              <a:rPr lang="en-NZ" smtClean="0"/>
              <a:pPr/>
              <a:t>30/09/2015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DB299CC-6E38-42C4-9B41-96824D9B3A21}" type="slidenum">
              <a:rPr lang="en-NZ" smtClean="0"/>
              <a:pPr/>
              <a:t>‹#›</a:t>
            </a:fld>
            <a:endParaRPr lang="en-NZ"/>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BEA032F-2DF2-47E6-8008-7B5593B3C81B}" type="datetimeFigureOut">
              <a:rPr lang="en-NZ" smtClean="0"/>
              <a:pPr/>
              <a:t>30/09/2015</a:t>
            </a:fld>
            <a:endParaRPr lang="en-NZ"/>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DB299CC-6E38-42C4-9B41-96824D9B3A21}" type="slidenum">
              <a:rPr lang="en-NZ" smtClean="0"/>
              <a:pPr/>
              <a:t>‹#›</a:t>
            </a:fld>
            <a:endParaRPr lang="en-NZ"/>
          </a:p>
        </p:txBody>
      </p:sp>
      <p:sp>
        <p:nvSpPr>
          <p:cNvPr id="14" name="Footer Placeholder 13"/>
          <p:cNvSpPr>
            <a:spLocks noGrp="1"/>
          </p:cNvSpPr>
          <p:nvPr>
            <p:ph type="ftr" sz="quarter" idx="12"/>
          </p:nvPr>
        </p:nvSpPr>
        <p:spPr>
          <a:xfrm>
            <a:off x="1600200" y="6248206"/>
            <a:ext cx="4572000" cy="365125"/>
          </a:xfrm>
        </p:spPr>
        <p:txBody>
          <a:bodyPr rtlCol="0"/>
          <a:lstStyle/>
          <a:p>
            <a:endParaRPr lang="en-NZ"/>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EA032F-2DF2-47E6-8008-7B5593B3C81B}" type="datetimeFigureOut">
              <a:rPr lang="en-NZ" smtClean="0"/>
              <a:pPr/>
              <a:t>30/09/2015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5DB299CC-6E38-42C4-9B41-96824D9B3A21}" type="slidenum">
              <a:rPr lang="en-NZ" smtClean="0"/>
              <a:pPr/>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BEA032F-2DF2-47E6-8008-7B5593B3C81B}" type="datetimeFigureOut">
              <a:rPr lang="en-NZ" smtClean="0"/>
              <a:pPr/>
              <a:t>30/09/2015</a:t>
            </a:fld>
            <a:endParaRPr lang="en-NZ"/>
          </a:p>
        </p:txBody>
      </p:sp>
      <p:sp>
        <p:nvSpPr>
          <p:cNvPr id="5" name="Footer Placeholder 4"/>
          <p:cNvSpPr>
            <a:spLocks noGrp="1"/>
          </p:cNvSpPr>
          <p:nvPr>
            <p:ph type="ftr" sz="quarter" idx="11"/>
          </p:nvPr>
        </p:nvSpPr>
        <p:spPr>
          <a:xfrm>
            <a:off x="457201" y="6248207"/>
            <a:ext cx="5573483" cy="365125"/>
          </a:xfrm>
        </p:spPr>
        <p:txBody>
          <a:bodyPr/>
          <a:lstStyle/>
          <a:p>
            <a:endParaRPr lang="en-NZ"/>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5DB299CC-6E38-42C4-9B41-96824D9B3A21}" type="slidenum">
              <a:rPr lang="en-NZ" smtClean="0"/>
              <a:pPr/>
              <a:t>‹#›</a:t>
            </a:fld>
            <a:endParaRPr lang="en-NZ"/>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BEA032F-2DF2-47E6-8008-7B5593B3C81B}" type="datetimeFigureOut">
              <a:rPr lang="en-NZ" smtClean="0"/>
              <a:pPr/>
              <a:t>30/09/2015</a:t>
            </a:fld>
            <a:endParaRPr lang="en-NZ"/>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NZ"/>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DB299CC-6E38-42C4-9B41-96824D9B3A21}" type="slidenum">
              <a:rPr lang="en-NZ" smtClean="0"/>
              <a:pPr/>
              <a:t>‹#›</a:t>
            </a:fld>
            <a:endParaRPr lang="en-NZ"/>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NZ" dirty="0" smtClean="0"/>
              <a:t>Employment Reforms Update</a:t>
            </a:r>
            <a:endParaRPr lang="en-NZ" dirty="0"/>
          </a:p>
        </p:txBody>
      </p:sp>
      <p:sp>
        <p:nvSpPr>
          <p:cNvPr id="3" name="Subtitle 2"/>
          <p:cNvSpPr>
            <a:spLocks noGrp="1"/>
          </p:cNvSpPr>
          <p:nvPr>
            <p:ph type="subTitle" idx="1"/>
          </p:nvPr>
        </p:nvSpPr>
        <p:spPr/>
        <p:txBody>
          <a:bodyPr>
            <a:normAutofit/>
          </a:bodyPr>
          <a:lstStyle/>
          <a:p>
            <a:r>
              <a:rPr lang="en-NZ" dirty="0" smtClean="0"/>
              <a:t>Australian High Commission 29 Sept 2015</a:t>
            </a:r>
            <a:endParaRPr lang="en-NZ"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TLAC</a:t>
            </a:r>
            <a:endParaRPr lang="en-NZ" dirty="0"/>
          </a:p>
        </p:txBody>
      </p:sp>
      <p:sp>
        <p:nvSpPr>
          <p:cNvPr id="3" name="Content Placeholder 2"/>
          <p:cNvSpPr>
            <a:spLocks noGrp="1"/>
          </p:cNvSpPr>
          <p:nvPr>
            <p:ph sz="quarter" idx="1"/>
          </p:nvPr>
        </p:nvSpPr>
        <p:spPr>
          <a:xfrm>
            <a:off x="457200" y="1600200"/>
            <a:ext cx="8229600" cy="5257800"/>
          </a:xfrm>
        </p:spPr>
        <p:txBody>
          <a:bodyPr>
            <a:normAutofit fontScale="92500"/>
          </a:bodyPr>
          <a:lstStyle/>
          <a:p>
            <a:r>
              <a:rPr lang="en-NZ" dirty="0" smtClean="0"/>
              <a:t>In 2010 Tripartite Labour Advisory Council (TLAC) established, to replace Labour Advisory Board</a:t>
            </a:r>
          </a:p>
          <a:p>
            <a:pPr lvl="1"/>
            <a:r>
              <a:rPr lang="en-NZ" dirty="0" smtClean="0"/>
              <a:t>Tripartite: Employers, Workers, Government</a:t>
            </a:r>
          </a:p>
          <a:p>
            <a:pPr lvl="1">
              <a:buNone/>
            </a:pPr>
            <a:endParaRPr lang="en-NZ" dirty="0" smtClean="0"/>
          </a:p>
          <a:p>
            <a:r>
              <a:rPr lang="en-NZ" dirty="0" smtClean="0"/>
              <a:t>Employers reps: Astrid </a:t>
            </a:r>
            <a:r>
              <a:rPr lang="en-NZ" dirty="0" err="1" smtClean="0"/>
              <a:t>Boulekone</a:t>
            </a:r>
            <a:r>
              <a:rPr lang="en-NZ" dirty="0" smtClean="0"/>
              <a:t>, Robert Bohn, Dick </a:t>
            </a:r>
            <a:r>
              <a:rPr lang="en-NZ" dirty="0" err="1" smtClean="0"/>
              <a:t>Eade</a:t>
            </a:r>
            <a:r>
              <a:rPr lang="en-NZ" dirty="0" smtClean="0"/>
              <a:t>, replaced by Anita Jowitt after May 2012</a:t>
            </a:r>
          </a:p>
          <a:p>
            <a:endParaRPr lang="en-NZ" dirty="0" smtClean="0"/>
          </a:p>
          <a:p>
            <a:r>
              <a:rPr lang="en-NZ" dirty="0" smtClean="0"/>
              <a:t>Workers reps: </a:t>
            </a:r>
            <a:r>
              <a:rPr lang="en-NZ" dirty="0" err="1" smtClean="0"/>
              <a:t>Loreen</a:t>
            </a:r>
            <a:r>
              <a:rPr lang="en-NZ" dirty="0" smtClean="0"/>
              <a:t> </a:t>
            </a:r>
            <a:r>
              <a:rPr lang="en-NZ" dirty="0" err="1" smtClean="0"/>
              <a:t>Bani</a:t>
            </a:r>
            <a:r>
              <a:rPr lang="en-NZ" dirty="0" smtClean="0"/>
              <a:t>, Ephraim </a:t>
            </a:r>
            <a:r>
              <a:rPr lang="en-NZ" dirty="0" err="1" smtClean="0"/>
              <a:t>Kalsakau</a:t>
            </a:r>
            <a:r>
              <a:rPr lang="en-NZ" dirty="0" smtClean="0"/>
              <a:t>, </a:t>
            </a:r>
            <a:r>
              <a:rPr lang="en-NZ" dirty="0" err="1" smtClean="0"/>
              <a:t>Mathilde</a:t>
            </a:r>
            <a:r>
              <a:rPr lang="en-NZ" dirty="0" smtClean="0"/>
              <a:t> </a:t>
            </a:r>
            <a:r>
              <a:rPr lang="en-NZ" dirty="0" err="1" smtClean="0"/>
              <a:t>Butal</a:t>
            </a:r>
            <a:endParaRPr lang="en-NZ" dirty="0" smtClean="0"/>
          </a:p>
          <a:p>
            <a:endParaRPr lang="en-NZ" dirty="0" smtClean="0"/>
          </a:p>
          <a:p>
            <a:r>
              <a:rPr lang="en-NZ" dirty="0" smtClean="0"/>
              <a:t>Govt reps: Jimmy </a:t>
            </a:r>
            <a:r>
              <a:rPr lang="en-NZ" dirty="0" err="1" smtClean="0"/>
              <a:t>Rantes</a:t>
            </a:r>
            <a:r>
              <a:rPr lang="en-NZ" dirty="0" smtClean="0"/>
              <a:t>, </a:t>
            </a:r>
            <a:r>
              <a:rPr lang="en-NZ" dirty="0" err="1" smtClean="0"/>
              <a:t>Bethuel</a:t>
            </a:r>
            <a:r>
              <a:rPr lang="en-NZ" dirty="0" smtClean="0"/>
              <a:t> Solomon, Judith </a:t>
            </a:r>
            <a:r>
              <a:rPr lang="en-NZ" dirty="0" err="1" smtClean="0"/>
              <a:t>Melsul</a:t>
            </a:r>
            <a:endParaRPr lang="en-NZ" dirty="0" smtClean="0"/>
          </a:p>
          <a:p>
            <a:pPr lvl="1"/>
            <a:endParaRPr lang="en-NZ"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ERB</a:t>
            </a:r>
            <a:endParaRPr lang="en-NZ" dirty="0"/>
          </a:p>
        </p:txBody>
      </p:sp>
      <p:sp>
        <p:nvSpPr>
          <p:cNvPr id="3" name="Content Placeholder 2"/>
          <p:cNvSpPr>
            <a:spLocks noGrp="1"/>
          </p:cNvSpPr>
          <p:nvPr>
            <p:ph sz="quarter" idx="1"/>
          </p:nvPr>
        </p:nvSpPr>
        <p:spPr>
          <a:xfrm>
            <a:off x="457200" y="1600200"/>
            <a:ext cx="8229600" cy="5257800"/>
          </a:xfrm>
        </p:spPr>
        <p:txBody>
          <a:bodyPr>
            <a:normAutofit fontScale="85000" lnSpcReduction="20000"/>
          </a:bodyPr>
          <a:lstStyle/>
          <a:p>
            <a:r>
              <a:rPr lang="en-NZ" dirty="0" smtClean="0"/>
              <a:t>In 2011 TLAC starts to work on ERB, using an old draft, and assisted by ILO</a:t>
            </a:r>
          </a:p>
          <a:p>
            <a:pPr lvl="1"/>
            <a:r>
              <a:rPr lang="en-NZ" dirty="0" smtClean="0"/>
              <a:t>Many meetings but no broad public consultation</a:t>
            </a:r>
          </a:p>
          <a:p>
            <a:endParaRPr lang="en-NZ" dirty="0" smtClean="0"/>
          </a:p>
          <a:p>
            <a:r>
              <a:rPr lang="en-NZ" dirty="0" smtClean="0"/>
              <a:t>A draft is produced in June 2012</a:t>
            </a:r>
          </a:p>
          <a:p>
            <a:pPr lvl="1"/>
            <a:r>
              <a:rPr lang="en-NZ" dirty="0" smtClean="0"/>
              <a:t>2012 – 2014 Tripartite meetings to develop draft fail to happen</a:t>
            </a:r>
          </a:p>
          <a:p>
            <a:pPr lvl="1"/>
            <a:endParaRPr lang="en-NZ" dirty="0" smtClean="0"/>
          </a:p>
          <a:p>
            <a:r>
              <a:rPr lang="en-NZ" dirty="0" smtClean="0"/>
              <a:t>In July 2014 a tripartite social protection project launched, in part to try to get discussion on maternity and unemployment/severance moving ahead</a:t>
            </a:r>
          </a:p>
          <a:p>
            <a:pPr lvl="1"/>
            <a:r>
              <a:rPr lang="en-NZ" dirty="0" smtClean="0"/>
              <a:t>This paper completed and endorsed by TLAC  in Dec 2014</a:t>
            </a:r>
          </a:p>
          <a:p>
            <a:pPr lvl="1"/>
            <a:endParaRPr lang="en-NZ" dirty="0" smtClean="0"/>
          </a:p>
          <a:p>
            <a:r>
              <a:rPr lang="en-NZ" dirty="0" smtClean="0"/>
              <a:t>Dec 2014 TLAC agrees to a schedule of meetings to work through ERB in detail, part by part</a:t>
            </a:r>
          </a:p>
          <a:p>
            <a:pPr lvl="1"/>
            <a:r>
              <a:rPr lang="en-NZ" dirty="0" smtClean="0"/>
              <a:t>Meetings do not happen</a:t>
            </a:r>
          </a:p>
          <a:p>
            <a:pPr lvl="1"/>
            <a:endParaRPr lang="en-NZ" dirty="0" smtClean="0"/>
          </a:p>
          <a:p>
            <a:pPr lvl="1"/>
            <a:endParaRPr lang="en-NZ"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Employers actions to consult on ERB</a:t>
            </a:r>
            <a:endParaRPr lang="en-US" dirty="0"/>
          </a:p>
        </p:txBody>
      </p:sp>
      <p:sp>
        <p:nvSpPr>
          <p:cNvPr id="3" name="Content Placeholder 2"/>
          <p:cNvSpPr>
            <a:spLocks noGrp="1"/>
          </p:cNvSpPr>
          <p:nvPr>
            <p:ph sz="quarter" idx="1"/>
          </p:nvPr>
        </p:nvSpPr>
        <p:spPr>
          <a:xfrm>
            <a:off x="457200" y="1600200"/>
            <a:ext cx="8229600" cy="5069160"/>
          </a:xfrm>
        </p:spPr>
        <p:txBody>
          <a:bodyPr>
            <a:normAutofit fontScale="77500" lnSpcReduction="20000"/>
          </a:bodyPr>
          <a:lstStyle/>
          <a:p>
            <a:r>
              <a:rPr lang="en-US" dirty="0" smtClean="0"/>
              <a:t>July 2013 business forum does not support much of the ERB content on benefits</a:t>
            </a:r>
          </a:p>
          <a:p>
            <a:endParaRPr lang="en-US" dirty="0" smtClean="0"/>
          </a:p>
          <a:p>
            <a:r>
              <a:rPr lang="en-US" dirty="0" smtClean="0"/>
              <a:t>Survey launched July 2014</a:t>
            </a:r>
          </a:p>
          <a:p>
            <a:pPr lvl="1"/>
            <a:r>
              <a:rPr lang="en-US" dirty="0" smtClean="0"/>
              <a:t>397 business from throughout country respond</a:t>
            </a:r>
          </a:p>
          <a:p>
            <a:pPr lvl="1"/>
            <a:r>
              <a:rPr lang="en-US" dirty="0" smtClean="0"/>
              <a:t>Multiple consultation meetings in Santo and Vila from Nov – Feb once survey results are out</a:t>
            </a:r>
          </a:p>
          <a:p>
            <a:pPr lvl="1"/>
            <a:endParaRPr lang="en-US" dirty="0" smtClean="0"/>
          </a:p>
          <a:p>
            <a:r>
              <a:rPr lang="en-US" dirty="0" smtClean="0"/>
              <a:t>May 2015 VCCI council asks to try to separate out “Employment Act” parts of ERB</a:t>
            </a:r>
          </a:p>
          <a:p>
            <a:endParaRPr lang="en-US" dirty="0" smtClean="0"/>
          </a:p>
          <a:p>
            <a:r>
              <a:rPr lang="en-US" dirty="0" smtClean="0"/>
              <a:t>August 2015 this approach rejected after validation meeting</a:t>
            </a:r>
          </a:p>
          <a:p>
            <a:endParaRPr lang="en-US" dirty="0" smtClean="0"/>
          </a:p>
          <a:p>
            <a:r>
              <a:rPr lang="en-US" dirty="0" smtClean="0"/>
              <a:t>In process of </a:t>
            </a:r>
            <a:r>
              <a:rPr lang="en-US" dirty="0" err="1" smtClean="0"/>
              <a:t>finalising</a:t>
            </a:r>
            <a:r>
              <a:rPr lang="en-US" dirty="0" smtClean="0"/>
              <a:t> revised position paper, recommending amendments to the Employment Act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NZ"/>
          </a:p>
        </p:txBody>
      </p:sp>
      <p:sp>
        <p:nvSpPr>
          <p:cNvPr id="4" name="Title 3"/>
          <p:cNvSpPr>
            <a:spLocks noGrp="1"/>
          </p:cNvSpPr>
          <p:nvPr>
            <p:ph type="title"/>
          </p:nvPr>
        </p:nvSpPr>
        <p:spPr/>
        <p:txBody>
          <a:bodyPr/>
          <a:lstStyle/>
          <a:p>
            <a:r>
              <a:rPr lang="en-NZ" dirty="0" smtClean="0"/>
              <a:t>Employer position</a:t>
            </a:r>
            <a:endParaRPr lang="en-NZ"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General principles</a:t>
            </a:r>
            <a:endParaRPr lang="en-NZ" dirty="0"/>
          </a:p>
        </p:txBody>
      </p:sp>
      <p:sp>
        <p:nvSpPr>
          <p:cNvPr id="3" name="Content Placeholder 2"/>
          <p:cNvSpPr>
            <a:spLocks noGrp="1"/>
          </p:cNvSpPr>
          <p:nvPr>
            <p:ph sz="quarter" idx="1"/>
          </p:nvPr>
        </p:nvSpPr>
        <p:spPr/>
        <p:txBody>
          <a:bodyPr>
            <a:normAutofit/>
          </a:bodyPr>
          <a:lstStyle/>
          <a:p>
            <a:r>
              <a:rPr lang="en-NZ" dirty="0" smtClean="0"/>
              <a:t>Employers want a fair, workable situation that will lead to employment growth and private sector led development for the good of all of Vanuatu</a:t>
            </a:r>
          </a:p>
          <a:p>
            <a:endParaRPr lang="en-NZ" dirty="0" smtClean="0"/>
          </a:p>
          <a:p>
            <a:pPr lvl="1"/>
            <a:r>
              <a:rPr lang="en-NZ" dirty="0" smtClean="0"/>
              <a:t>The current law is not seen to be fair and workable</a:t>
            </a:r>
          </a:p>
          <a:p>
            <a:pPr lvl="1"/>
            <a:r>
              <a:rPr lang="en-NZ" dirty="0" smtClean="0"/>
              <a:t>Survey results show that many businesses laid off staff or reduced wages and conditions after 2008/2009</a:t>
            </a:r>
          </a:p>
          <a:p>
            <a:pPr lvl="1"/>
            <a:r>
              <a:rPr lang="en-NZ" dirty="0" smtClean="0"/>
              <a:t>This is bad for workers, and particularly the large number of young school leavers and female workers</a:t>
            </a:r>
          </a:p>
          <a:p>
            <a:endParaRPr lang="en-NZ" dirty="0"/>
          </a:p>
          <a:p>
            <a:endParaRPr lang="en-NZ" dirty="0"/>
          </a:p>
          <a:p>
            <a:endParaRPr lang="en-NZ"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smtClean="0"/>
              <a:t>General principles</a:t>
            </a:r>
            <a:endParaRPr lang="en-NZ" dirty="0"/>
          </a:p>
        </p:txBody>
      </p:sp>
      <p:sp>
        <p:nvSpPr>
          <p:cNvPr id="3" name="Content Placeholder 2"/>
          <p:cNvSpPr>
            <a:spLocks noGrp="1"/>
          </p:cNvSpPr>
          <p:nvPr>
            <p:ph sz="quarter" idx="1"/>
          </p:nvPr>
        </p:nvSpPr>
        <p:spPr>
          <a:xfrm>
            <a:off x="457200" y="1600200"/>
            <a:ext cx="8229600" cy="5257800"/>
          </a:xfrm>
        </p:spPr>
        <p:txBody>
          <a:bodyPr>
            <a:normAutofit fontScale="77500" lnSpcReduction="20000"/>
          </a:bodyPr>
          <a:lstStyle/>
          <a:p>
            <a:pPr lvl="0"/>
            <a:r>
              <a:rPr lang="en-NZ" dirty="0" smtClean="0"/>
              <a:t>Easy </a:t>
            </a:r>
            <a:r>
              <a:rPr lang="en-NZ" dirty="0"/>
              <a:t>to </a:t>
            </a:r>
            <a:r>
              <a:rPr lang="en-NZ" dirty="0" smtClean="0"/>
              <a:t>understand </a:t>
            </a:r>
            <a:r>
              <a:rPr lang="en-NZ" dirty="0"/>
              <a:t>and </a:t>
            </a:r>
            <a:r>
              <a:rPr lang="en-NZ" dirty="0" smtClean="0"/>
              <a:t>use</a:t>
            </a:r>
          </a:p>
          <a:p>
            <a:pPr lvl="0">
              <a:buNone/>
            </a:pPr>
            <a:endParaRPr lang="en-NZ" dirty="0"/>
          </a:p>
          <a:p>
            <a:pPr lvl="0"/>
            <a:r>
              <a:rPr lang="en-NZ" dirty="0" smtClean="0"/>
              <a:t>Flexible</a:t>
            </a:r>
          </a:p>
          <a:p>
            <a:pPr lvl="0"/>
            <a:endParaRPr lang="en-NZ" dirty="0" smtClean="0"/>
          </a:p>
          <a:p>
            <a:pPr lvl="0"/>
            <a:r>
              <a:rPr lang="en-NZ" dirty="0" smtClean="0"/>
              <a:t>Minimise </a:t>
            </a:r>
            <a:r>
              <a:rPr lang="en-NZ" dirty="0"/>
              <a:t>red </a:t>
            </a:r>
            <a:r>
              <a:rPr lang="en-NZ" dirty="0" smtClean="0"/>
              <a:t>tape</a:t>
            </a:r>
          </a:p>
          <a:p>
            <a:pPr lvl="0">
              <a:buNone/>
            </a:pPr>
            <a:endParaRPr lang="en-NZ" dirty="0"/>
          </a:p>
          <a:p>
            <a:pPr lvl="0"/>
            <a:r>
              <a:rPr lang="en-NZ" dirty="0" smtClean="0"/>
              <a:t>Benefits </a:t>
            </a:r>
            <a:r>
              <a:rPr lang="en-NZ" dirty="0"/>
              <a:t>should be at a similar level to other Pacific </a:t>
            </a:r>
            <a:r>
              <a:rPr lang="en-NZ" dirty="0" smtClean="0"/>
              <a:t>countries</a:t>
            </a:r>
          </a:p>
          <a:p>
            <a:pPr lvl="0"/>
            <a:endParaRPr lang="en-NZ" dirty="0"/>
          </a:p>
          <a:p>
            <a:r>
              <a:rPr lang="en-NZ" dirty="0" smtClean="0"/>
              <a:t>Realistic for the Vanuatu context</a:t>
            </a:r>
          </a:p>
          <a:p>
            <a:pPr lvl="0"/>
            <a:endParaRPr lang="en-NZ" dirty="0"/>
          </a:p>
          <a:p>
            <a:pPr lvl="0"/>
            <a:r>
              <a:rPr lang="en-NZ" dirty="0" smtClean="0"/>
              <a:t>Should </a:t>
            </a:r>
            <a:r>
              <a:rPr lang="en-NZ" dirty="0"/>
              <a:t>not stop small </a:t>
            </a:r>
            <a:r>
              <a:rPr lang="en-NZ" dirty="0" err="1"/>
              <a:t>ni</a:t>
            </a:r>
            <a:r>
              <a:rPr lang="en-NZ" dirty="0"/>
              <a:t> Vanuatu entrepreneurs from being able to grow and develop their </a:t>
            </a:r>
            <a:r>
              <a:rPr lang="en-NZ" dirty="0" smtClean="0"/>
              <a:t>businesses</a:t>
            </a:r>
          </a:p>
          <a:p>
            <a:pPr lvl="0"/>
            <a:endParaRPr lang="en-NZ" dirty="0" smtClean="0"/>
          </a:p>
          <a:p>
            <a:pPr lvl="0"/>
            <a:r>
              <a:rPr lang="en-NZ" dirty="0" smtClean="0"/>
              <a:t>Reduce political interference</a:t>
            </a:r>
            <a:endParaRPr lang="en-NZ" dirty="0"/>
          </a:p>
          <a:p>
            <a:endParaRPr lang="en-NZ"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403648" y="3140968"/>
            <a:ext cx="7123113" cy="1673225"/>
          </a:xfrm>
        </p:spPr>
        <p:txBody>
          <a:bodyPr>
            <a:normAutofit/>
          </a:bodyPr>
          <a:lstStyle/>
          <a:p>
            <a:r>
              <a:rPr lang="en-NZ" sz="4400" dirty="0" smtClean="0">
                <a:solidFill>
                  <a:srgbClr val="FF0000"/>
                </a:solidFill>
              </a:rPr>
              <a:t>Not as currently drafted – many changes are needed </a:t>
            </a:r>
            <a:endParaRPr lang="en-NZ" sz="4400" dirty="0">
              <a:solidFill>
                <a:srgbClr val="FF0000"/>
              </a:solidFill>
            </a:endParaRPr>
          </a:p>
        </p:txBody>
      </p:sp>
      <p:sp>
        <p:nvSpPr>
          <p:cNvPr id="4" name="Title 3"/>
          <p:cNvSpPr>
            <a:spLocks noGrp="1"/>
          </p:cNvSpPr>
          <p:nvPr>
            <p:ph type="title"/>
          </p:nvPr>
        </p:nvSpPr>
        <p:spPr>
          <a:xfrm>
            <a:off x="1371600" y="1556792"/>
            <a:ext cx="7772400" cy="1362075"/>
          </a:xfrm>
        </p:spPr>
        <p:txBody>
          <a:bodyPr/>
          <a:lstStyle/>
          <a:p>
            <a:r>
              <a:rPr lang="en-NZ" dirty="0" smtClean="0"/>
              <a:t>Does ERB meet these principles?</a:t>
            </a:r>
            <a:endParaRPr lang="en-NZ"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forward?</a:t>
            </a:r>
            <a:endParaRPr lang="en-US" dirty="0"/>
          </a:p>
        </p:txBody>
      </p:sp>
      <p:sp>
        <p:nvSpPr>
          <p:cNvPr id="3" name="Content Placeholder 2"/>
          <p:cNvSpPr>
            <a:spLocks noGrp="1"/>
          </p:cNvSpPr>
          <p:nvPr>
            <p:ph sz="quarter" idx="1"/>
          </p:nvPr>
        </p:nvSpPr>
        <p:spPr>
          <a:xfrm>
            <a:off x="612648" y="1600200"/>
            <a:ext cx="8153400" cy="5257800"/>
          </a:xfrm>
        </p:spPr>
        <p:txBody>
          <a:bodyPr>
            <a:normAutofit fontScale="55000" lnSpcReduction="20000"/>
          </a:bodyPr>
          <a:lstStyle/>
          <a:p>
            <a:pPr>
              <a:buNone/>
            </a:pPr>
            <a:r>
              <a:rPr lang="en-NZ" sz="3600" dirty="0" smtClean="0"/>
              <a:t>The employers’ position is that</a:t>
            </a:r>
            <a:r>
              <a:rPr lang="en-NZ" sz="3600" dirty="0" smtClean="0"/>
              <a:t>:</a:t>
            </a:r>
          </a:p>
          <a:p>
            <a:pPr>
              <a:buNone/>
            </a:pPr>
            <a:endParaRPr lang="en-US" sz="3600" dirty="0" smtClean="0"/>
          </a:p>
          <a:p>
            <a:pPr lvl="0"/>
            <a:r>
              <a:rPr lang="en-NZ" sz="3600" dirty="0" smtClean="0"/>
              <a:t>Further detailed discussion of the content ERB, following the plan at the December 2014 TLAC is needed in order to determine consensus policy positions.</a:t>
            </a:r>
            <a:endParaRPr lang="en-US" sz="3600" dirty="0" smtClean="0"/>
          </a:p>
          <a:p>
            <a:pPr>
              <a:buNone/>
            </a:pPr>
            <a:endParaRPr lang="en-US" sz="3600" dirty="0" smtClean="0"/>
          </a:p>
          <a:p>
            <a:pPr lvl="0"/>
            <a:r>
              <a:rPr lang="en-NZ" sz="3600" dirty="0" smtClean="0"/>
              <a:t>TLAC should come to policy agreements and then new employment laws drafted, starting with a “clean slate” on the drafting.</a:t>
            </a:r>
            <a:endParaRPr lang="en-US" sz="3600" dirty="0" smtClean="0"/>
          </a:p>
          <a:p>
            <a:pPr>
              <a:buNone/>
            </a:pPr>
            <a:endParaRPr lang="en-US" sz="3600" dirty="0" smtClean="0"/>
          </a:p>
          <a:p>
            <a:pPr lvl="0"/>
            <a:r>
              <a:rPr lang="en-NZ" sz="3600" dirty="0" smtClean="0"/>
              <a:t>As the development of the ERB is likely to take some time, </a:t>
            </a:r>
            <a:r>
              <a:rPr lang="en-NZ" sz="3600" b="1" dirty="0" smtClean="0"/>
              <a:t>in the interim</a:t>
            </a:r>
            <a:r>
              <a:rPr lang="en-NZ" sz="3600" dirty="0" smtClean="0"/>
              <a:t> the Employment Act should be amended to introduce provisions that provide better job security for workers and increase job opportunities by removing existing barriers to employment. Particular areas are identified for amendment are:</a:t>
            </a:r>
            <a:endParaRPr lang="en-US" sz="3600" dirty="0" smtClean="0"/>
          </a:p>
          <a:p>
            <a:pPr>
              <a:buNone/>
            </a:pPr>
            <a:endParaRPr lang="en-US" sz="3600" dirty="0" smtClean="0"/>
          </a:p>
          <a:p>
            <a:pPr lvl="1"/>
            <a:r>
              <a:rPr lang="en-NZ" sz="2900" dirty="0" smtClean="0"/>
              <a:t>Formation of employment contracts</a:t>
            </a:r>
            <a:endParaRPr lang="en-US" sz="2900" dirty="0" smtClean="0"/>
          </a:p>
          <a:p>
            <a:pPr lvl="1"/>
            <a:r>
              <a:rPr lang="en-NZ" sz="2900" dirty="0" smtClean="0"/>
              <a:t>Termination and payments on termination</a:t>
            </a:r>
            <a:endParaRPr lang="en-US" sz="2900" dirty="0" smtClean="0"/>
          </a:p>
          <a:p>
            <a:pPr lvl="1"/>
            <a:r>
              <a:rPr lang="en-NZ" sz="2900" dirty="0" smtClean="0"/>
              <a:t>Leave benefits</a:t>
            </a:r>
            <a:endParaRPr lang="en-US" sz="29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Proposed position</a:t>
            </a:r>
            <a:endParaRPr lang="en-US" dirty="0"/>
          </a:p>
        </p:txBody>
      </p:sp>
      <p:sp>
        <p:nvSpPr>
          <p:cNvPr id="5" name="Content Placeholder 4"/>
          <p:cNvSpPr>
            <a:spLocks noGrp="1"/>
          </p:cNvSpPr>
          <p:nvPr>
            <p:ph sz="quarter" idx="1"/>
          </p:nvPr>
        </p:nvSpPr>
        <p:spPr>
          <a:xfrm>
            <a:off x="457200" y="1600200"/>
            <a:ext cx="8229600" cy="5257800"/>
          </a:xfrm>
        </p:spPr>
        <p:txBody>
          <a:bodyPr>
            <a:normAutofit/>
          </a:bodyPr>
          <a:lstStyle/>
          <a:p>
            <a:r>
              <a:rPr lang="en-US" dirty="0" smtClean="0"/>
              <a:t>Law should promote more job opportunities and more job security for workers</a:t>
            </a:r>
          </a:p>
          <a:p>
            <a:endParaRPr lang="en-US" dirty="0" smtClean="0"/>
          </a:p>
          <a:p>
            <a:r>
              <a:rPr lang="en-US" dirty="0" smtClean="0"/>
              <a:t>Job security:</a:t>
            </a:r>
          </a:p>
          <a:p>
            <a:pPr lvl="1"/>
            <a:r>
              <a:rPr lang="en-US" dirty="0" smtClean="0"/>
              <a:t>There should be more certainty around making contracts</a:t>
            </a:r>
          </a:p>
          <a:p>
            <a:pPr lvl="1"/>
            <a:r>
              <a:rPr lang="en-US" dirty="0" smtClean="0"/>
              <a:t>There should be restrictions on terminating employment without any reason</a:t>
            </a:r>
          </a:p>
          <a:p>
            <a:pPr lvl="1"/>
            <a:r>
              <a:rPr lang="en-US" dirty="0" smtClean="0"/>
              <a:t>Severance allowance creates barriers to full time ongoing employment and should be restructured into a different type of unemployment payment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Proposed </a:t>
            </a:r>
            <a:r>
              <a:rPr lang="en-US" dirty="0" smtClean="0"/>
              <a:t>position 2</a:t>
            </a:r>
            <a:endParaRPr lang="en-US" dirty="0"/>
          </a:p>
        </p:txBody>
      </p:sp>
      <p:sp>
        <p:nvSpPr>
          <p:cNvPr id="5" name="Content Placeholder 4"/>
          <p:cNvSpPr>
            <a:spLocks noGrp="1"/>
          </p:cNvSpPr>
          <p:nvPr>
            <p:ph sz="quarter" idx="1"/>
          </p:nvPr>
        </p:nvSpPr>
        <p:spPr>
          <a:xfrm>
            <a:off x="457200" y="1600200"/>
            <a:ext cx="8229600" cy="5257800"/>
          </a:xfrm>
        </p:spPr>
        <p:txBody>
          <a:bodyPr>
            <a:normAutofit/>
          </a:bodyPr>
          <a:lstStyle/>
          <a:p>
            <a:r>
              <a:rPr lang="en-US" dirty="0" smtClean="0"/>
              <a:t>Law should promote more job opportunities and more job security for workers</a:t>
            </a:r>
          </a:p>
          <a:p>
            <a:endParaRPr lang="en-US" dirty="0" smtClean="0"/>
          </a:p>
          <a:p>
            <a:r>
              <a:rPr lang="en-US" dirty="0" smtClean="0"/>
              <a:t>Job opportunities:</a:t>
            </a:r>
          </a:p>
          <a:p>
            <a:pPr lvl="1"/>
            <a:r>
              <a:rPr lang="en-US" dirty="0" smtClean="0"/>
              <a:t>Leave benefits are costly and prevent employment. They  should be set at levels that are benchmarked against other Pacific countries</a:t>
            </a:r>
          </a:p>
          <a:p>
            <a:pPr lvl="1"/>
            <a:r>
              <a:rPr lang="en-US" dirty="0" smtClean="0"/>
              <a:t>Severance allowance forces struggling businesses to close down which leads to job losses and should be restructured into a different type of unemployment payment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NZ" dirty="0"/>
          </a:p>
        </p:txBody>
      </p:sp>
      <p:sp>
        <p:nvSpPr>
          <p:cNvPr id="4" name="Title 3"/>
          <p:cNvSpPr>
            <a:spLocks noGrp="1"/>
          </p:cNvSpPr>
          <p:nvPr>
            <p:ph type="title"/>
          </p:nvPr>
        </p:nvSpPr>
        <p:spPr/>
        <p:txBody>
          <a:bodyPr>
            <a:noAutofit/>
          </a:bodyPr>
          <a:lstStyle/>
          <a:p>
            <a:r>
              <a:rPr lang="en-NZ" sz="3600" dirty="0" smtClean="0"/>
              <a:t>Amending the Employment Act to promote job </a:t>
            </a:r>
            <a:r>
              <a:rPr lang="en-NZ" sz="3600" dirty="0" smtClean="0"/>
              <a:t>security</a:t>
            </a:r>
            <a:endParaRPr lang="en-NZ"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Making contracts</a:t>
            </a:r>
            <a:endParaRPr lang="en-US" dirty="0"/>
          </a:p>
        </p:txBody>
      </p:sp>
      <p:sp>
        <p:nvSpPr>
          <p:cNvPr id="5" name="Content Placeholder 4"/>
          <p:cNvSpPr>
            <a:spLocks noGrp="1"/>
          </p:cNvSpPr>
          <p:nvPr>
            <p:ph sz="quarter" idx="1"/>
          </p:nvPr>
        </p:nvSpPr>
        <p:spPr>
          <a:xfrm>
            <a:off x="457200" y="1600200"/>
            <a:ext cx="8229600" cy="5257800"/>
          </a:xfrm>
        </p:spPr>
        <p:txBody>
          <a:bodyPr>
            <a:normAutofit fontScale="92500" lnSpcReduction="20000"/>
          </a:bodyPr>
          <a:lstStyle/>
          <a:p>
            <a:r>
              <a:rPr lang="en-US" dirty="0" smtClean="0"/>
              <a:t>If workers ask then contracts must be in writing</a:t>
            </a:r>
          </a:p>
          <a:p>
            <a:endParaRPr lang="en-US" dirty="0" smtClean="0"/>
          </a:p>
          <a:p>
            <a:r>
              <a:rPr lang="en-US" dirty="0" smtClean="0"/>
              <a:t>A simple, optional pro forma to be provided in the Employment Act</a:t>
            </a:r>
          </a:p>
          <a:p>
            <a:endParaRPr lang="en-US" dirty="0" smtClean="0"/>
          </a:p>
          <a:p>
            <a:r>
              <a:rPr lang="en-US" dirty="0" smtClean="0"/>
              <a:t>Casual workers who work in regular systematic employment for 6 months or more are deemed to be on contracts for an indefinite period</a:t>
            </a:r>
          </a:p>
          <a:p>
            <a:endParaRPr lang="en-US" dirty="0" smtClean="0"/>
          </a:p>
          <a:p>
            <a:r>
              <a:rPr lang="en-US" dirty="0" smtClean="0"/>
              <a:t>Workers on fixed term contracts that are renewed more than 3 times are deemed to be on contracts for an indefinite period unless there are valid operational reasons for using fixed term staff</a:t>
            </a:r>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Termination</a:t>
            </a:r>
            <a:endParaRPr lang="en-US" dirty="0"/>
          </a:p>
        </p:txBody>
      </p:sp>
      <p:sp>
        <p:nvSpPr>
          <p:cNvPr id="3" name="Content Placeholder 2"/>
          <p:cNvSpPr>
            <a:spLocks noGrp="1"/>
          </p:cNvSpPr>
          <p:nvPr>
            <p:ph sz="quarter" idx="1"/>
          </p:nvPr>
        </p:nvSpPr>
        <p:spPr>
          <a:xfrm>
            <a:off x="457200" y="1600200"/>
            <a:ext cx="8229600" cy="4997152"/>
          </a:xfrm>
        </p:spPr>
        <p:txBody>
          <a:bodyPr>
            <a:normAutofit fontScale="92500" lnSpcReduction="20000"/>
          </a:bodyPr>
          <a:lstStyle/>
          <a:p>
            <a:pPr lvl="1"/>
            <a:r>
              <a:rPr lang="en-US" dirty="0" smtClean="0"/>
              <a:t>Casual work can be terminated by either party at any time</a:t>
            </a:r>
          </a:p>
          <a:p>
            <a:pPr lvl="1"/>
            <a:endParaRPr lang="en-US" dirty="0" smtClean="0"/>
          </a:p>
          <a:p>
            <a:pPr lvl="1"/>
            <a:r>
              <a:rPr lang="en-US" dirty="0" smtClean="0"/>
              <a:t>Fixed term and fixed task contracts can expire at the end of their term</a:t>
            </a:r>
          </a:p>
          <a:p>
            <a:pPr lvl="2"/>
            <a:r>
              <a:rPr lang="en-US" dirty="0" smtClean="0"/>
              <a:t>Fixed term/task contracts can be ended early if the worker commits serious misconduct or fails to perform</a:t>
            </a:r>
          </a:p>
          <a:p>
            <a:pPr lvl="1"/>
            <a:endParaRPr lang="en-US" dirty="0" smtClean="0"/>
          </a:p>
          <a:p>
            <a:pPr lvl="1"/>
            <a:r>
              <a:rPr lang="en-US" dirty="0" smtClean="0"/>
              <a:t>Indefinite contracts can only be ended if:</a:t>
            </a:r>
          </a:p>
          <a:p>
            <a:pPr lvl="2"/>
            <a:r>
              <a:rPr lang="en-US" dirty="0" smtClean="0"/>
              <a:t>The worker commits serious misconduct, </a:t>
            </a:r>
          </a:p>
          <a:p>
            <a:pPr lvl="2"/>
            <a:r>
              <a:rPr lang="en-US" dirty="0" smtClean="0"/>
              <a:t>The worker fails to perform and does not improve after warnings and assistance to improve</a:t>
            </a:r>
          </a:p>
          <a:p>
            <a:pPr lvl="2"/>
            <a:r>
              <a:rPr lang="en-US" dirty="0" smtClean="0"/>
              <a:t>There is a redundancy situation (the business is downsizing and needs less staff)</a:t>
            </a:r>
          </a:p>
          <a:p>
            <a:pPr lvl="2"/>
            <a:r>
              <a:rPr lang="en-US" dirty="0" smtClean="0"/>
              <a:t>The worker reaches 55 and is retired</a:t>
            </a:r>
          </a:p>
          <a:p>
            <a:pPr lvl="2"/>
            <a:r>
              <a:rPr lang="en-US" dirty="0" smtClean="0"/>
              <a:t>The worker resigns by giving notice</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4" name="Title 3"/>
          <p:cNvSpPr>
            <a:spLocks noGrp="1"/>
          </p:cNvSpPr>
          <p:nvPr>
            <p:ph type="title"/>
          </p:nvPr>
        </p:nvSpPr>
        <p:spPr/>
        <p:txBody>
          <a:bodyPr>
            <a:noAutofit/>
          </a:bodyPr>
          <a:lstStyle/>
          <a:p>
            <a:r>
              <a:rPr lang="en-US" sz="3600" dirty="0" smtClean="0"/>
              <a:t>Amending the Employment Act to promote j</a:t>
            </a:r>
            <a:r>
              <a:rPr lang="en-US" sz="3600" dirty="0" smtClean="0"/>
              <a:t>ob </a:t>
            </a:r>
            <a:r>
              <a:rPr lang="en-US" sz="3600" dirty="0" smtClean="0"/>
              <a:t>opportunities</a:t>
            </a:r>
            <a:endParaRPr 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Annual leave and sick leave</a:t>
            </a:r>
            <a:endParaRPr lang="en-US" dirty="0"/>
          </a:p>
        </p:txBody>
      </p:sp>
      <p:sp>
        <p:nvSpPr>
          <p:cNvPr id="5" name="Content Placeholder 4"/>
          <p:cNvSpPr>
            <a:spLocks noGrp="1"/>
          </p:cNvSpPr>
          <p:nvPr>
            <p:ph sz="quarter" idx="1"/>
          </p:nvPr>
        </p:nvSpPr>
        <p:spPr/>
        <p:txBody>
          <a:bodyPr/>
          <a:lstStyle/>
          <a:p>
            <a:r>
              <a:rPr lang="en-US" dirty="0" smtClean="0"/>
              <a:t>Annual leave should be a flat rate of 15 days per year</a:t>
            </a:r>
          </a:p>
          <a:p>
            <a:pPr lvl="1"/>
            <a:r>
              <a:rPr lang="en-US" dirty="0" smtClean="0"/>
              <a:t>Still higher than other Pacific </a:t>
            </a:r>
            <a:r>
              <a:rPr lang="en-US" dirty="0" smtClean="0"/>
              <a:t>countries</a:t>
            </a:r>
          </a:p>
          <a:p>
            <a:pPr lvl="1"/>
            <a:endParaRPr lang="en-US" dirty="0" smtClean="0"/>
          </a:p>
          <a:p>
            <a:pPr lvl="1"/>
            <a:r>
              <a:rPr lang="en-US" dirty="0" smtClean="0"/>
              <a:t>Accrued annual leave earned under the existing law should not be lost</a:t>
            </a:r>
            <a:endParaRPr lang="en-US" dirty="0" smtClean="0"/>
          </a:p>
          <a:p>
            <a:pPr lvl="1"/>
            <a:endParaRPr lang="en-US" dirty="0" smtClean="0"/>
          </a:p>
          <a:p>
            <a:r>
              <a:rPr lang="en-US" dirty="0" smtClean="0"/>
              <a:t>Sick leave should be 10 days per year</a:t>
            </a:r>
          </a:p>
          <a:p>
            <a:pPr lvl="1"/>
            <a:r>
              <a:rPr lang="en-US" dirty="0" smtClean="0"/>
              <a:t>On par with other Pacific countries</a:t>
            </a:r>
          </a:p>
          <a:p>
            <a:pPr lvl="1">
              <a:buNone/>
            </a:pP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Maternity benefits</a:t>
            </a:r>
            <a:endParaRPr lang="en-US" dirty="0"/>
          </a:p>
        </p:txBody>
      </p:sp>
      <p:sp>
        <p:nvSpPr>
          <p:cNvPr id="3" name="Content Placeholder 2"/>
          <p:cNvSpPr>
            <a:spLocks noGrp="1"/>
          </p:cNvSpPr>
          <p:nvPr>
            <p:ph sz="quarter" idx="1"/>
          </p:nvPr>
        </p:nvSpPr>
        <p:spPr>
          <a:xfrm>
            <a:off x="457200" y="1600200"/>
            <a:ext cx="8229600" cy="5069160"/>
          </a:xfrm>
        </p:spPr>
        <p:txBody>
          <a:bodyPr>
            <a:normAutofit fontScale="85000" lnSpcReduction="20000"/>
          </a:bodyPr>
          <a:lstStyle/>
          <a:p>
            <a:r>
              <a:rPr lang="en-US" dirty="0" smtClean="0"/>
              <a:t>Maternity leave should be 12 weeks at 50% pay</a:t>
            </a:r>
          </a:p>
          <a:p>
            <a:pPr lvl="1"/>
            <a:r>
              <a:rPr lang="en-US" dirty="0" smtClean="0"/>
              <a:t>More generous than most Pacific countries</a:t>
            </a:r>
          </a:p>
          <a:p>
            <a:endParaRPr lang="en-US" dirty="0" smtClean="0"/>
          </a:p>
          <a:p>
            <a:r>
              <a:rPr lang="en-US" dirty="0" smtClean="0"/>
              <a:t>There should be more flexibility around when leave is taken</a:t>
            </a:r>
          </a:p>
          <a:p>
            <a:endParaRPr lang="en-US" dirty="0" smtClean="0"/>
          </a:p>
          <a:p>
            <a:r>
              <a:rPr lang="en-US" dirty="0" smtClean="0"/>
              <a:t>There should be more protections on terminating pregnant women</a:t>
            </a:r>
          </a:p>
          <a:p>
            <a:endParaRPr lang="en-US" dirty="0" smtClean="0"/>
          </a:p>
          <a:p>
            <a:r>
              <a:rPr lang="en-US" dirty="0" smtClean="0"/>
              <a:t>Paid nursing breaks </a:t>
            </a:r>
            <a:r>
              <a:rPr lang="en-US" dirty="0" smtClean="0"/>
              <a:t>should </a:t>
            </a:r>
            <a:r>
              <a:rPr lang="en-US" dirty="0" smtClean="0"/>
              <a:t>reflect actual needs of nursing mothers</a:t>
            </a:r>
          </a:p>
          <a:p>
            <a:pPr lvl="1"/>
            <a:r>
              <a:rPr lang="en-US" dirty="0" smtClean="0"/>
              <a:t>1 hour for each 4 hours worked up to 6 months</a:t>
            </a:r>
          </a:p>
          <a:p>
            <a:pPr lvl="1"/>
            <a:r>
              <a:rPr lang="en-US" dirty="0" smtClean="0"/>
              <a:t>½ hour for each 4 hours worked up to 12 months</a:t>
            </a:r>
          </a:p>
          <a:p>
            <a:pPr lvl="1"/>
            <a:r>
              <a:rPr lang="en-US" dirty="0" smtClean="0"/>
              <a:t>More generous </a:t>
            </a:r>
            <a:r>
              <a:rPr lang="en-US" dirty="0" smtClean="0"/>
              <a:t>than most </a:t>
            </a:r>
            <a:r>
              <a:rPr lang="en-US" dirty="0" smtClean="0"/>
              <a:t>other Pacific countries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Payments on termination</a:t>
            </a:r>
            <a:endParaRPr lang="en-US" dirty="0"/>
          </a:p>
        </p:txBody>
      </p:sp>
      <p:sp>
        <p:nvSpPr>
          <p:cNvPr id="3" name="Content Placeholder 2"/>
          <p:cNvSpPr>
            <a:spLocks noGrp="1"/>
          </p:cNvSpPr>
          <p:nvPr>
            <p:ph sz="quarter" idx="1"/>
          </p:nvPr>
        </p:nvSpPr>
        <p:spPr>
          <a:xfrm>
            <a:off x="457200" y="1600200"/>
            <a:ext cx="8229600" cy="5257800"/>
          </a:xfrm>
        </p:spPr>
        <p:txBody>
          <a:bodyPr>
            <a:normAutofit fontScale="85000" lnSpcReduction="10000"/>
          </a:bodyPr>
          <a:lstStyle/>
          <a:p>
            <a:r>
              <a:rPr lang="en-US" dirty="0" smtClean="0"/>
              <a:t>The current severance allowance should be removed altogether</a:t>
            </a:r>
          </a:p>
          <a:p>
            <a:pPr lvl="1"/>
            <a:r>
              <a:rPr lang="en-US" dirty="0" smtClean="0"/>
              <a:t>Existing allowances get fixed at a date set in law, so no existing allowances are lost</a:t>
            </a:r>
          </a:p>
          <a:p>
            <a:pPr lvl="1"/>
            <a:endParaRPr lang="en-US" dirty="0" smtClean="0"/>
          </a:p>
          <a:p>
            <a:r>
              <a:rPr lang="en-US" dirty="0" smtClean="0"/>
              <a:t>A payment of 1 week’s salary per year worked, capped at 3 months salary, is directly paid by the employer if the worker is terminated because of redundancy</a:t>
            </a:r>
          </a:p>
          <a:p>
            <a:endParaRPr lang="en-US" dirty="0" smtClean="0"/>
          </a:p>
          <a:p>
            <a:r>
              <a:rPr lang="en-US" dirty="0" smtClean="0"/>
              <a:t>Additional ongoing contributions (2% by employer and 2% by employee) are made to the VNPF, and can be withdrawn if needed on unemployment. </a:t>
            </a:r>
          </a:p>
          <a:p>
            <a:pPr lvl="1"/>
            <a:r>
              <a:rPr lang="en-US" dirty="0" smtClean="0"/>
              <a:t>If there is no need to withdraw these funds then the retirement payment is larger</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move from severance?</a:t>
            </a:r>
            <a:endParaRPr lang="en-US" dirty="0"/>
          </a:p>
        </p:txBody>
      </p:sp>
      <p:sp>
        <p:nvSpPr>
          <p:cNvPr id="3" name="Content Placeholder 2"/>
          <p:cNvSpPr>
            <a:spLocks noGrp="1"/>
          </p:cNvSpPr>
          <p:nvPr>
            <p:ph sz="quarter" idx="1"/>
          </p:nvPr>
        </p:nvSpPr>
        <p:spPr>
          <a:xfrm>
            <a:off x="457200" y="1600200"/>
            <a:ext cx="8229600" cy="5257800"/>
          </a:xfrm>
        </p:spPr>
        <p:txBody>
          <a:bodyPr>
            <a:normAutofit/>
          </a:bodyPr>
          <a:lstStyle/>
          <a:p>
            <a:r>
              <a:rPr lang="en-NZ" sz="2800" dirty="0" smtClean="0"/>
              <a:t>Data (VNPF, VIPA, business licenses, survey results) show the 2008/2009 changes to severance led to job losses, and more use of casual and part time work to avoid severance.</a:t>
            </a:r>
          </a:p>
          <a:p>
            <a:pPr lvl="1"/>
            <a:r>
              <a:rPr lang="en-NZ" sz="2400" dirty="0" smtClean="0"/>
              <a:t>This particularly affects low wage/low skilled workers, who most need an unemployment benefit</a:t>
            </a:r>
          </a:p>
          <a:p>
            <a:pPr lvl="1"/>
            <a:r>
              <a:rPr lang="en-NZ" sz="2400" dirty="0" smtClean="0"/>
              <a:t>Severance does not reach who it needs to</a:t>
            </a:r>
          </a:p>
          <a:p>
            <a:pPr lvl="1"/>
            <a:endParaRPr lang="en-NZ" sz="2400" dirty="0" smtClean="0"/>
          </a:p>
          <a:p>
            <a:pPr lvl="1"/>
            <a:r>
              <a:rPr lang="en-NZ" sz="2400" dirty="0" smtClean="0"/>
              <a:t>The proposed scheme is a benefit to workers as more workers become eligible for access to unemployment payment</a:t>
            </a:r>
          </a:p>
          <a:p>
            <a:pPr>
              <a:buNone/>
            </a:pPr>
            <a:endParaRPr lang="en-NZ" sz="16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move from severance?</a:t>
            </a:r>
            <a:endParaRPr lang="en-US" dirty="0"/>
          </a:p>
        </p:txBody>
      </p:sp>
      <p:sp>
        <p:nvSpPr>
          <p:cNvPr id="3" name="Content Placeholder 2"/>
          <p:cNvSpPr>
            <a:spLocks noGrp="1"/>
          </p:cNvSpPr>
          <p:nvPr>
            <p:ph sz="quarter" idx="1"/>
          </p:nvPr>
        </p:nvSpPr>
        <p:spPr>
          <a:xfrm>
            <a:off x="457200" y="1600200"/>
            <a:ext cx="8229600" cy="5257800"/>
          </a:xfrm>
        </p:spPr>
        <p:txBody>
          <a:bodyPr>
            <a:normAutofit/>
          </a:bodyPr>
          <a:lstStyle/>
          <a:p>
            <a:r>
              <a:rPr lang="en-NZ" sz="3200" dirty="0" smtClean="0"/>
              <a:t>Redundancy can be difficult for businesses as they are being asked to pay when they are struggling and there is a real risk that they do not have money to pay.  Reducing the amount of payment in this situation helps to keep struggling businesses going</a:t>
            </a:r>
          </a:p>
          <a:p>
            <a:endParaRPr lang="en-NZ" sz="3200" dirty="0" smtClean="0"/>
          </a:p>
          <a:p>
            <a:pPr lvl="1"/>
            <a:r>
              <a:rPr lang="en-NZ" sz="2800" dirty="0" smtClean="0"/>
              <a:t>If a business goes bankrupt there is no money to pay so workers lose out altogether. Having money saved in VNPF avoids this risk for workers</a:t>
            </a:r>
          </a:p>
          <a:p>
            <a:endParaRPr lang="en-NZ" sz="16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this a final position?</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Still under discussion</a:t>
            </a:r>
          </a:p>
          <a:p>
            <a:endParaRPr lang="en-US" dirty="0" smtClean="0"/>
          </a:p>
          <a:p>
            <a:r>
              <a:rPr lang="en-US" dirty="0" smtClean="0"/>
              <a:t>The last approach </a:t>
            </a:r>
            <a:r>
              <a:rPr lang="en-US" dirty="0" smtClean="0"/>
              <a:t>proposed by employers </a:t>
            </a:r>
            <a:r>
              <a:rPr lang="en-US" dirty="0" smtClean="0"/>
              <a:t>(the </a:t>
            </a:r>
            <a:r>
              <a:rPr lang="en-US" dirty="0" smtClean="0"/>
              <a:t>Employment Contracts Bill) was rejected </a:t>
            </a:r>
            <a:r>
              <a:rPr lang="en-US" dirty="0" smtClean="0"/>
              <a:t>by VCCI members after validation</a:t>
            </a:r>
          </a:p>
          <a:p>
            <a:endParaRPr lang="en-US" dirty="0" smtClean="0"/>
          </a:p>
          <a:p>
            <a:r>
              <a:rPr lang="en-US" dirty="0" smtClean="0"/>
              <a:t>The proposal is for interim amendments to remove some of the big problems in the Employment Act </a:t>
            </a:r>
          </a:p>
          <a:p>
            <a:endParaRPr lang="en-US" dirty="0" smtClean="0"/>
          </a:p>
          <a:p>
            <a:r>
              <a:rPr lang="en-US" dirty="0" smtClean="0"/>
              <a:t>B</a:t>
            </a:r>
            <a:r>
              <a:rPr lang="en-US" dirty="0" smtClean="0"/>
              <a:t>roader policy and institutional issues must be sorted out, but we also need solutions while taking the time to </a:t>
            </a:r>
            <a:r>
              <a:rPr lang="en-US" smtClean="0"/>
              <a:t>do this</a:t>
            </a:r>
            <a:endParaRPr lang="en-US" dirty="0" smtClean="0"/>
          </a:p>
          <a:p>
            <a:pPr lvl="1"/>
            <a:r>
              <a:rPr lang="en-US" dirty="0" smtClean="0"/>
              <a:t>Feasibility of moving to a pooled maternity benefit needs to be explored</a:t>
            </a:r>
          </a:p>
          <a:p>
            <a:pPr lvl="1"/>
            <a:r>
              <a:rPr lang="en-US" dirty="0" smtClean="0"/>
              <a:t>Feasibility of moving to a pooled </a:t>
            </a:r>
            <a:r>
              <a:rPr lang="en-US" dirty="0" smtClean="0"/>
              <a:t>unemployment insurance needs </a:t>
            </a:r>
            <a:r>
              <a:rPr lang="en-US" dirty="0" smtClean="0"/>
              <a:t>to be explored</a:t>
            </a:r>
          </a:p>
          <a:p>
            <a:pPr lvl="1"/>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33991</TotalTime>
  <Words>1307</Words>
  <Application>Microsoft Office PowerPoint</Application>
  <PresentationFormat>On-screen Show (4:3)</PresentationFormat>
  <Paragraphs>154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Median</vt:lpstr>
      <vt:lpstr>Employment Reforms Update</vt:lpstr>
      <vt:lpstr>TLAC</vt:lpstr>
      <vt:lpstr>ERB</vt:lpstr>
      <vt:lpstr>Employers actions to consult on ERB</vt:lpstr>
      <vt:lpstr>Employer position</vt:lpstr>
      <vt:lpstr>General principles</vt:lpstr>
      <vt:lpstr>General principles</vt:lpstr>
      <vt:lpstr>Does ERB meet these principles?</vt:lpstr>
      <vt:lpstr>Moving forward?</vt:lpstr>
      <vt:lpstr>Proposed position</vt:lpstr>
      <vt:lpstr>Proposed position 2</vt:lpstr>
      <vt:lpstr>Amending the Employment Act to promote job security</vt:lpstr>
      <vt:lpstr>Making contracts</vt:lpstr>
      <vt:lpstr>Termination</vt:lpstr>
      <vt:lpstr>Amending the Employment Act to promote job opportunities</vt:lpstr>
      <vt:lpstr>Annual leave and sick leave</vt:lpstr>
      <vt:lpstr>Maternity benefits</vt:lpstr>
      <vt:lpstr>Payments on termination</vt:lpstr>
      <vt:lpstr>Why move from severance?</vt:lpstr>
      <vt:lpstr>Why move from severance?</vt:lpstr>
      <vt:lpstr>Is this a final position?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VCCI Employer Survey</dc:title>
  <dc:creator>jowitt</dc:creator>
  <cp:lastModifiedBy>jowitt_a</cp:lastModifiedBy>
  <cp:revision>56</cp:revision>
  <dcterms:created xsi:type="dcterms:W3CDTF">2014-10-20T01:12:19Z</dcterms:created>
  <dcterms:modified xsi:type="dcterms:W3CDTF">2015-09-30T05:08:00Z</dcterms:modified>
</cp:coreProperties>
</file>