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81" r:id="rId5"/>
    <p:sldId id="258" r:id="rId6"/>
    <p:sldId id="284" r:id="rId7"/>
    <p:sldId id="260" r:id="rId8"/>
    <p:sldId id="261" r:id="rId9"/>
    <p:sldId id="283" r:id="rId10"/>
    <p:sldId id="262" r:id="rId11"/>
    <p:sldId id="264" r:id="rId12"/>
    <p:sldId id="265" r:id="rId13"/>
    <p:sldId id="267" r:id="rId14"/>
    <p:sldId id="268" r:id="rId15"/>
    <p:sldId id="269" r:id="rId16"/>
    <p:sldId id="270" r:id="rId17"/>
    <p:sldId id="272" r:id="rId18"/>
    <p:sldId id="259" r:id="rId19"/>
    <p:sldId id="285" r:id="rId20"/>
    <p:sldId id="273" r:id="rId21"/>
    <p:sldId id="275" r:id="rId22"/>
    <p:sldId id="279" r:id="rId23"/>
    <p:sldId id="277" r:id="rId24"/>
    <p:sldId id="286" r:id="rId25"/>
    <p:sldId id="287" r:id="rId26"/>
    <p:sldId id="288" r:id="rId27"/>
    <p:sldId id="292" r:id="rId28"/>
    <p:sldId id="289" r:id="rId29"/>
    <p:sldId id="290" r:id="rId30"/>
    <p:sldId id="291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278" r:id="rId40"/>
    <p:sldId id="302" r:id="rId41"/>
    <p:sldId id="280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Topic 1 poll: why are you studying law (153 responses)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Make lots of money</c:v>
                </c:pt>
                <c:pt idx="1">
                  <c:v>Family wanted me to</c:v>
                </c:pt>
                <c:pt idx="2">
                  <c:v>Help community</c:v>
                </c:pt>
                <c:pt idx="3">
                  <c:v>Help in business</c:v>
                </c:pt>
                <c:pt idx="4">
                  <c:v>Help in politics</c:v>
                </c:pt>
                <c:pt idx="5">
                  <c:v>Good general degree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9</c:v>
                </c:pt>
                <c:pt idx="2">
                  <c:v>85</c:v>
                </c:pt>
                <c:pt idx="3">
                  <c:v>4</c:v>
                </c:pt>
                <c:pt idx="4">
                  <c:v>13</c:v>
                </c:pt>
                <c:pt idx="5">
                  <c:v>23</c:v>
                </c:pt>
                <c:pt idx="6">
                  <c:v>12</c:v>
                </c:pt>
              </c:numCache>
            </c:numRef>
          </c:val>
        </c:ser>
        <c:dLbls/>
        <c:axId val="105500672"/>
        <c:axId val="105502208"/>
      </c:barChart>
      <c:catAx>
        <c:axId val="105500672"/>
        <c:scaling>
          <c:orientation val="minMax"/>
        </c:scaling>
        <c:axPos val="b"/>
        <c:tickLblPos val="nextTo"/>
        <c:crossAx val="105502208"/>
        <c:crosses val="autoZero"/>
        <c:auto val="1"/>
        <c:lblAlgn val="ctr"/>
        <c:lblOffset val="100"/>
      </c:catAx>
      <c:valAx>
        <c:axId val="105502208"/>
        <c:scaling>
          <c:orientation val="minMax"/>
        </c:scaling>
        <c:axPos val="l"/>
        <c:majorGridlines/>
        <c:numFmt formatCode="General" sourceLinked="1"/>
        <c:tickLblPos val="nextTo"/>
        <c:crossAx val="1055006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754498B-E41B-4779-B441-70EC267104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65FFF62-3892-458A-911A-0ECA416D5C23}" type="datetimeFigureOut">
              <a:rPr lang="en-US" smtClean="0"/>
              <a:pPr/>
              <a:t>4/14/2015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scisurvey.d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elearn.usp.ac.fj/mod/questionnaire/view.php?id=324102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elearn.usp.ac.fj/mod/questionnaire/view.php?id=324102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Building interactivity in a </a:t>
            </a:r>
            <a:r>
              <a:rPr lang="en-US" sz="3600" dirty="0" err="1" smtClean="0"/>
              <a:t>moodle</a:t>
            </a:r>
            <a:r>
              <a:rPr lang="en-US" sz="3600" dirty="0" smtClean="0"/>
              <a:t> course: </a:t>
            </a:r>
            <a:br>
              <a:rPr lang="en-US" sz="3600" dirty="0" smtClean="0"/>
            </a:br>
            <a:r>
              <a:rPr lang="en-US" sz="3600" dirty="0" smtClean="0"/>
              <a:t>Case study of LW 110, semester 1 2015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Anita Jowitt</a:t>
            </a:r>
          </a:p>
          <a:p>
            <a:r>
              <a:rPr lang="en-US" dirty="0" smtClean="0"/>
              <a:t>Staff seminar March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642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build interactivity?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Concern that online students are isolated</a:t>
            </a:r>
          </a:p>
          <a:p>
            <a:pPr marL="114300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Interactivity to build community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Concern that online students do not work through material properly</a:t>
            </a:r>
          </a:p>
          <a:p>
            <a:pPr marL="114300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Interactivity to increase tracking of performance</a:t>
            </a:r>
          </a:p>
          <a:p>
            <a:pPr lvl="2"/>
            <a:r>
              <a:rPr lang="en-US" sz="2000" dirty="0" smtClean="0"/>
              <a:t>Self tracking &amp; lecturer tracking</a:t>
            </a:r>
          </a:p>
          <a:p>
            <a:pPr lvl="1"/>
            <a:r>
              <a:rPr lang="en-US" sz="2400" dirty="0" smtClean="0"/>
              <a:t>Interactivity to increase feedback</a:t>
            </a:r>
          </a:p>
          <a:p>
            <a:pPr lvl="2"/>
            <a:r>
              <a:rPr lang="en-US" sz="2200" dirty="0" smtClean="0"/>
              <a:t>To students and to lecturer</a:t>
            </a:r>
          </a:p>
          <a:p>
            <a:pPr lvl="1"/>
            <a:r>
              <a:rPr lang="en-US" sz="2400" dirty="0" smtClean="0"/>
              <a:t>Interactivity to increase deep learning</a:t>
            </a:r>
          </a:p>
          <a:p>
            <a:pPr lvl="1"/>
            <a:endParaRPr lang="en-US" sz="2400" dirty="0"/>
          </a:p>
          <a:p>
            <a:r>
              <a:rPr lang="en-US" sz="2600" dirty="0" smtClean="0"/>
              <a:t>Will interactivity increase results?</a:t>
            </a:r>
          </a:p>
          <a:p>
            <a:pPr lvl="1"/>
            <a:r>
              <a:rPr lang="en-US" sz="2400" dirty="0" smtClean="0"/>
              <a:t>Remains to be seen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3145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Information delivery: non-interactive(</a:t>
            </a:r>
            <a:r>
              <a:rPr lang="en-US" sz="4000" dirty="0" err="1" smtClean="0"/>
              <a:t>ish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Topic guides/readings designed like print based distance education material</a:t>
            </a:r>
          </a:p>
          <a:p>
            <a:pPr lvl="1"/>
            <a:r>
              <a:rPr lang="en-US" dirty="0" smtClean="0"/>
              <a:t>Study tasks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Lecture recordings</a:t>
            </a:r>
          </a:p>
          <a:p>
            <a:pPr lvl="1"/>
            <a:r>
              <a:rPr lang="en-US" dirty="0" smtClean="0"/>
              <a:t>But note, </a:t>
            </a:r>
            <a:r>
              <a:rPr lang="en-US" dirty="0" err="1" smtClean="0"/>
              <a:t>Emalus</a:t>
            </a:r>
            <a:r>
              <a:rPr lang="en-US" dirty="0" smtClean="0"/>
              <a:t> lectures are interactive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Powerpoints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Lecturer’s news/notices forum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44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 by week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Content can and does react to online activity</a:t>
            </a:r>
          </a:p>
          <a:p>
            <a:endParaRPr lang="en-US" sz="3200" dirty="0"/>
          </a:p>
          <a:p>
            <a:r>
              <a:rPr lang="en-US" sz="3200" dirty="0" smtClean="0"/>
              <a:t>Content can and does react to student progress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17168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 of interactive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1276861"/>
              </p:ext>
            </p:extLst>
          </p:nvPr>
        </p:nvGraphicFramePr>
        <p:xfrm>
          <a:off x="457200" y="1397000"/>
          <a:ext cx="8229600" cy="5486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 smtClean="0"/>
                        <a:t>Online polls (not assessed)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Online questionnaires/surveys (not assessed)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Online discussion forums (not assessed)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Moodle messaging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SMS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Chat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/>
                        <a:t>Quickmail</a:t>
                      </a:r>
                      <a:endParaRPr lang="en-US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Students encouraged to form face to face study groups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Online tests (assessed)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Grouped tutorial discussion forums (assessed)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406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NON-ASSESSED INTERACTIVITY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859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 icebreakers?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 bwMode="auto">
          <a:xfrm>
            <a:off x="457200" y="1858421"/>
            <a:ext cx="7620000" cy="428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71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“Icebreakers” usually not interactive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 example given (LW 110 2013) only 27/117 threads had a reply</a:t>
            </a:r>
          </a:p>
          <a:p>
            <a:endParaRPr lang="en-US" dirty="0"/>
          </a:p>
          <a:p>
            <a:r>
              <a:rPr lang="en-US" dirty="0" smtClean="0"/>
              <a:t>Average number of replies per thread 0.22 </a:t>
            </a:r>
          </a:p>
          <a:p>
            <a:endParaRPr lang="en-US" dirty="0"/>
          </a:p>
          <a:p>
            <a:r>
              <a:rPr lang="en-US" dirty="0" smtClean="0"/>
              <a:t>Not an interactive community</a:t>
            </a:r>
          </a:p>
          <a:p>
            <a:endParaRPr lang="en-US" dirty="0"/>
          </a:p>
          <a:p>
            <a:pPr lvl="1"/>
            <a:r>
              <a:rPr lang="en-US" dirty="0" smtClean="0"/>
              <a:t>Students do not read each other’s comments</a:t>
            </a:r>
            <a:endParaRPr lang="en-US" dirty="0"/>
          </a:p>
          <a:p>
            <a:pPr lvl="1"/>
            <a:r>
              <a:rPr lang="en-US" dirty="0" smtClean="0"/>
              <a:t>Lecturers do not read/comment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Students “learn” that forums are not interactive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52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LW 110 ice-breakers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Lecturer post in social forum</a:t>
            </a:r>
          </a:p>
          <a:p>
            <a:pPr lvl="1"/>
            <a:r>
              <a:rPr lang="en-US" dirty="0" smtClean="0"/>
              <a:t>With replies to first few students to show I was reading</a:t>
            </a:r>
          </a:p>
          <a:p>
            <a:pPr lvl="1"/>
            <a:r>
              <a:rPr lang="en-US" dirty="0" smtClean="0"/>
              <a:t>As of 1/4/2015 intro thread I started has 83 posts</a:t>
            </a:r>
          </a:p>
          <a:p>
            <a:pPr lvl="1"/>
            <a:endParaRPr lang="en-US" dirty="0"/>
          </a:p>
          <a:p>
            <a:r>
              <a:rPr lang="en-US" dirty="0" smtClean="0"/>
              <a:t>Online poll in topic 1</a:t>
            </a:r>
          </a:p>
          <a:p>
            <a:endParaRPr lang="en-US" dirty="0"/>
          </a:p>
          <a:p>
            <a:r>
              <a:rPr lang="en-US" dirty="0" smtClean="0"/>
              <a:t>Online survey in topic 1</a:t>
            </a:r>
          </a:p>
        </p:txBody>
      </p:sp>
    </p:spTree>
    <p:extLst>
      <p:ext uri="{BB962C8B-B14F-4D97-AF65-F5344CB8AC3E}">
        <p14:creationId xmlns:p14="http://schemas.microsoft.com/office/powerpoint/2010/main" xmlns="" val="3324098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Poll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01" t="17728" r="16368" b="5024"/>
          <a:stretch/>
        </p:blipFill>
        <p:spPr bwMode="auto">
          <a:xfrm>
            <a:off x="762000" y="1295400"/>
            <a:ext cx="7747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65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39826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Quick to set up</a:t>
            </a:r>
          </a:p>
          <a:p>
            <a:endParaRPr lang="en-US" dirty="0"/>
          </a:p>
          <a:p>
            <a:r>
              <a:rPr lang="en-US" dirty="0" smtClean="0"/>
              <a:t>Can feedback into lecture</a:t>
            </a:r>
          </a:p>
          <a:p>
            <a:endParaRPr lang="en-US" dirty="0"/>
          </a:p>
          <a:p>
            <a:r>
              <a:rPr lang="en-US" dirty="0" smtClean="0"/>
              <a:t>Lecture then feeds back into more online interactivity</a:t>
            </a:r>
          </a:p>
          <a:p>
            <a:pPr lvl="1"/>
            <a:r>
              <a:rPr lang="en-US" dirty="0" smtClean="0"/>
              <a:t>Students know their comments are contributing to the course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876953510"/>
              </p:ext>
            </p:extLst>
          </p:nvPr>
        </p:nvGraphicFramePr>
        <p:xfrm>
          <a:off x="4067944" y="1773238"/>
          <a:ext cx="4618856" cy="462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1271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Example: misconception thread</a:t>
            </a:r>
            <a:endParaRPr lang="en-US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65" t="24066" r="19710" b="43054"/>
          <a:stretch/>
        </p:blipFill>
        <p:spPr bwMode="auto">
          <a:xfrm>
            <a:off x="339686" y="2133600"/>
            <a:ext cx="8804314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2791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urveys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66" t="29215" r="27516" b="52167"/>
          <a:stretch/>
        </p:blipFill>
        <p:spPr bwMode="auto">
          <a:xfrm>
            <a:off x="109817" y="1524000"/>
            <a:ext cx="8924365" cy="201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4267200"/>
            <a:ext cx="807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Can use external site (anonymous &amp; get </a:t>
            </a:r>
            <a:r>
              <a:rPr lang="en-US" sz="2400" dirty="0" err="1" smtClean="0"/>
              <a:t>manipulable</a:t>
            </a:r>
            <a:r>
              <a:rPr lang="en-US" sz="2400" dirty="0" smtClean="0"/>
              <a:t> statistics)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www.soscisurvey.de/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Can use </a:t>
            </a:r>
            <a:r>
              <a:rPr lang="en-US" sz="2400" dirty="0" err="1" smtClean="0"/>
              <a:t>moodle</a:t>
            </a:r>
            <a:r>
              <a:rPr lang="en-US" sz="2400" dirty="0" smtClean="0"/>
              <a:t> (may not be anonymous to lecturer – although anonymous to students - and statistics less easy to use)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8489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Surveys tie back to forums/teaching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3" t="14954" r="20823" b="34458"/>
          <a:stretch/>
        </p:blipFill>
        <p:spPr bwMode="auto">
          <a:xfrm>
            <a:off x="1676400" y="1524000"/>
            <a:ext cx="6091518" cy="286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4648200"/>
            <a:ext cx="7467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In social forums 153 posts</a:t>
            </a:r>
          </a:p>
          <a:p>
            <a:endParaRPr lang="en-US" sz="2000" b="1" dirty="0"/>
          </a:p>
          <a:p>
            <a:r>
              <a:rPr lang="en-US" sz="2000" b="1" dirty="0" smtClean="0"/>
              <a:t>Average replies per post 8</a:t>
            </a:r>
          </a:p>
          <a:p>
            <a:endParaRPr lang="en-US" sz="2000" b="1" dirty="0"/>
          </a:p>
          <a:p>
            <a:r>
              <a:rPr lang="en-US" sz="2000" b="1" dirty="0" smtClean="0"/>
              <a:t>Biggest thread 67</a:t>
            </a:r>
          </a:p>
          <a:p>
            <a:endParaRPr lang="en-US" sz="2000" b="1" dirty="0"/>
          </a:p>
          <a:p>
            <a:r>
              <a:rPr lang="en-US" sz="2000" b="1" dirty="0" smtClean="0"/>
              <a:t>Relates to topic 1 survey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4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Other things to get non-assessed social forums/Q&amp;A forums working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before semester starts</a:t>
            </a:r>
          </a:p>
          <a:p>
            <a:endParaRPr lang="en-US" dirty="0"/>
          </a:p>
          <a:p>
            <a:r>
              <a:rPr lang="en-US" dirty="0" smtClean="0"/>
              <a:t>Lecturer must reply to at least some messages</a:t>
            </a:r>
          </a:p>
          <a:p>
            <a:endParaRPr lang="en-US" dirty="0"/>
          </a:p>
          <a:p>
            <a:r>
              <a:rPr lang="en-US" dirty="0" smtClean="0"/>
              <a:t>Lecturer may need to remind people to reply or thread messages</a:t>
            </a:r>
          </a:p>
          <a:p>
            <a:endParaRPr lang="en-US" dirty="0"/>
          </a:p>
          <a:p>
            <a:r>
              <a:rPr lang="en-US" dirty="0" smtClean="0"/>
              <a:t>Lecturer must have ongoing presence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801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Once forums work students answer each other!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 &amp; A Forum: 32 threads (on 10/3)</a:t>
            </a:r>
          </a:p>
          <a:p>
            <a:endParaRPr lang="en-US" dirty="0"/>
          </a:p>
          <a:p>
            <a:r>
              <a:rPr lang="en-US" dirty="0" smtClean="0"/>
              <a:t>Average number of replies </a:t>
            </a:r>
            <a:r>
              <a:rPr lang="en-US" dirty="0"/>
              <a:t>6.8 (on 10/3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I check – but usually just have to confirm the answers other students have given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88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Encouraging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7327663"/>
              </p:ext>
            </p:extLst>
          </p:nvPr>
        </p:nvGraphicFramePr>
        <p:xfrm>
          <a:off x="457200" y="1828800"/>
          <a:ext cx="8382000" cy="3108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95500"/>
                <a:gridCol w="2095500"/>
                <a:gridCol w="2286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Moodle messaging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Information/</a:t>
                      </a:r>
                    </a:p>
                    <a:p>
                      <a:r>
                        <a:rPr lang="en-US" dirty="0" smtClean="0"/>
                        <a:t>formative comment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One-on-one</a:t>
                      </a:r>
                      <a:r>
                        <a:rPr lang="en-US" baseline="0" dirty="0" smtClean="0"/>
                        <a:t> feedback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Asynchronous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523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Asynchronous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Information/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formative comment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One-on-one</a:t>
                      </a:r>
                      <a:r>
                        <a:rPr lang="en-US" baseline="0" dirty="0" smtClean="0"/>
                        <a:t>  or group feedback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Synchronous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Information/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formative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One-on-one </a:t>
                      </a:r>
                      <a:r>
                        <a:rPr lang="en-US" baseline="0" dirty="0" smtClean="0"/>
                        <a:t>or group  feedback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Asynchronous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4567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Ongoing surveys/polls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1013234"/>
              </p:ext>
            </p:extLst>
          </p:nvPr>
        </p:nvGraphicFramePr>
        <p:xfrm>
          <a:off x="457200" y="1752600"/>
          <a:ext cx="8229600" cy="47593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190449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Online polls (not assessed)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Formative self-assessment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Group</a:t>
                      </a:r>
                      <a:r>
                        <a:rPr lang="en-US" sz="2000" b="1" baseline="0" dirty="0" smtClean="0"/>
                        <a:t> feedback integrated into lectures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Asynchronous</a:t>
                      </a:r>
                    </a:p>
                  </a:txBody>
                  <a:tcPr/>
                </a:tc>
              </a:tr>
              <a:tr h="15589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Online questionnaires/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surveys (not assessed)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Formative self-assessment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Group</a:t>
                      </a:r>
                      <a:r>
                        <a:rPr lang="en-US" sz="2000" b="1" baseline="0" dirty="0" smtClean="0"/>
                        <a:t> feedback integrated into lectures</a:t>
                      </a:r>
                      <a:endParaRPr lang="en-US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Asynchronous</a:t>
                      </a:r>
                    </a:p>
                  </a:txBody>
                  <a:tcPr/>
                </a:tc>
              </a:tr>
              <a:tr h="4509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5589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Face to face study 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Formative self-assessment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Students provide feedback to each other.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Synchronous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310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ASSESSED INTERACTIVITY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6834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Assessed forums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Grouped – assigned by me</a:t>
            </a:r>
          </a:p>
          <a:p>
            <a:endParaRPr lang="en-US" dirty="0"/>
          </a:p>
          <a:p>
            <a:r>
              <a:rPr lang="en-US" dirty="0" smtClean="0"/>
              <a:t>Research indicates optimal group size 7 – 10 students.</a:t>
            </a:r>
          </a:p>
          <a:p>
            <a:pPr lvl="1"/>
            <a:r>
              <a:rPr lang="en-US" dirty="0" smtClean="0"/>
              <a:t>My groups 12 – 15 students</a:t>
            </a:r>
          </a:p>
          <a:p>
            <a:endParaRPr lang="en-US" dirty="0"/>
          </a:p>
          <a:p>
            <a:r>
              <a:rPr lang="en-US" dirty="0" smtClean="0"/>
              <a:t>Assigned questions – same as face to face tutorial</a:t>
            </a:r>
          </a:p>
          <a:p>
            <a:endParaRPr lang="en-US" dirty="0"/>
          </a:p>
          <a:p>
            <a:r>
              <a:rPr lang="en-US" dirty="0" smtClean="0"/>
              <a:t>Group feedback – usually targeted to specific group -  as well as individual messaging about specific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79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Questions as community building/ feedback loop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b="1" dirty="0"/>
              <a:t>1. Introduce yourself to your group members - a bit about your background ,why you are studying law</a:t>
            </a:r>
            <a:r>
              <a:rPr lang="en-US" sz="1600" b="1" dirty="0" smtClean="0"/>
              <a:t>...</a:t>
            </a:r>
          </a:p>
          <a:p>
            <a:pPr marL="0" indent="0">
              <a:buNone/>
            </a:pPr>
            <a:endParaRPr lang="en-US" sz="1600" b="1" dirty="0"/>
          </a:p>
          <a:p>
            <a:r>
              <a:rPr lang="en-US" sz="1600" b="1" dirty="0"/>
              <a:t>2. What do you think are the biggest challenges facing you as a law student that might prevent you from doing well? What do you think you can do to overcome these challenges?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3. How many of you talk with your lecturer (face to face, on the phone, in video-classes or on email)? And what advice would you give to lecturers to make them easier (less scary!) to talk to and more accessible to you?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4. What are you most looking forward to about doing LW 110 (or, if you are a new student, coming to USP)? And what are you most nervous about?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5. What advice would you give to another student about how to plan your work, and how to stay motivated to actually follow your plans?</a:t>
            </a:r>
            <a:br>
              <a:rPr lang="en-US" sz="16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6. Why do you think law is important for society? (This is not covered in course material, so you will need to think originally on this - but do not worry, there are no wrong answers)</a:t>
            </a:r>
          </a:p>
        </p:txBody>
      </p:sp>
    </p:spTree>
    <p:extLst>
      <p:ext uri="{BB962C8B-B14F-4D97-AF65-F5344CB8AC3E}">
        <p14:creationId xmlns:p14="http://schemas.microsoft.com/office/powerpoint/2010/main" xmlns="" val="213210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these groups working?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Too early to tell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I can tell who is falling behind 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I can and do personally message people with specific feedback (</a:t>
            </a:r>
            <a:r>
              <a:rPr lang="en-US" dirty="0" err="1" smtClean="0"/>
              <a:t>ie</a:t>
            </a:r>
            <a:r>
              <a:rPr lang="en-US" dirty="0" smtClean="0"/>
              <a:t> English)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426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Weekly formative self-assessment</a:t>
            </a:r>
          </a:p>
          <a:p>
            <a:pPr lvl="1"/>
            <a:r>
              <a:rPr lang="en-US" dirty="0" smtClean="0"/>
              <a:t>Multiple attempts permitted</a:t>
            </a:r>
          </a:p>
          <a:p>
            <a:endParaRPr lang="en-US" dirty="0"/>
          </a:p>
          <a:p>
            <a:r>
              <a:rPr lang="en-US" dirty="0" smtClean="0"/>
              <a:t>Quick to set up/automatically marked/instant feedback</a:t>
            </a:r>
          </a:p>
          <a:p>
            <a:endParaRPr lang="en-US" dirty="0"/>
          </a:p>
          <a:p>
            <a:r>
              <a:rPr lang="en-US" dirty="0" smtClean="0"/>
              <a:t>Lets me know who is falling behind</a:t>
            </a:r>
          </a:p>
          <a:p>
            <a:endParaRPr lang="en-US" dirty="0"/>
          </a:p>
          <a:p>
            <a:r>
              <a:rPr lang="en-US" dirty="0" smtClean="0"/>
              <a:t>Two tests are summative assessment</a:t>
            </a:r>
          </a:p>
          <a:p>
            <a:pPr lvl="1"/>
            <a:r>
              <a:rPr lang="en-US" dirty="0" smtClean="0"/>
              <a:t>One attempt only, delayed feedback, </a:t>
            </a:r>
            <a:r>
              <a:rPr lang="en-US" dirty="0" err="1" smtClean="0"/>
              <a:t>randomised</a:t>
            </a:r>
            <a:r>
              <a:rPr lang="en-US" dirty="0" smtClean="0"/>
              <a:t>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54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COMMUNITY?</a:t>
            </a:r>
            <a:br>
              <a:rPr lang="en-US" dirty="0" smtClean="0"/>
            </a:br>
            <a:r>
              <a:rPr lang="en-US" dirty="0" smtClean="0"/>
              <a:t>INCREASING PARTICIPATION?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9620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Non-assessed forums</a:t>
            </a:r>
            <a:endParaRPr lang="en-US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053755957"/>
              </p:ext>
            </p:extLst>
          </p:nvPr>
        </p:nvGraphicFramePr>
        <p:xfrm>
          <a:off x="457200" y="1536700"/>
          <a:ext cx="7543800" cy="288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819400"/>
                <a:gridCol w="3200400"/>
              </a:tblGrid>
              <a:tr h="395692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forum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Q&amp;A forum</a:t>
                      </a:r>
                      <a:endParaRPr lang="en-US" dirty="0"/>
                    </a:p>
                  </a:txBody>
                  <a:tcPr marL="43891" marR="43891"/>
                </a:tc>
              </a:tr>
              <a:tr h="1243604">
                <a:tc>
                  <a:txBody>
                    <a:bodyPr/>
                    <a:lstStyle/>
                    <a:p>
                      <a:r>
                        <a:rPr lang="en-US" dirty="0" smtClean="0"/>
                        <a:t>LW 110 2015 </a:t>
                      </a:r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48 threads,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average length</a:t>
                      </a:r>
                      <a:r>
                        <a:rPr lang="en-US" baseline="0" dirty="0" smtClean="0"/>
                        <a:t> 4.8 posts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Views 5265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55 threads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average length 6.2 posts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Views 7462</a:t>
                      </a:r>
                    </a:p>
                  </a:txBody>
                  <a:tcPr marL="43891" marR="43891"/>
                </a:tc>
              </a:tr>
              <a:tr h="1243604">
                <a:tc>
                  <a:txBody>
                    <a:bodyPr/>
                    <a:lstStyle/>
                    <a:p>
                      <a:r>
                        <a:rPr lang="en-US" dirty="0" smtClean="0"/>
                        <a:t>LW 110 2013 </a:t>
                      </a:r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57 threads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average length 1.5 posts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Views not available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48 threads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average length 2.7 posts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Views not available</a:t>
                      </a:r>
                      <a:endParaRPr lang="en-US" dirty="0" smtClean="0"/>
                    </a:p>
                  </a:txBody>
                  <a:tcPr marL="43891" marR="43891"/>
                </a:tc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33400" y="4648200"/>
            <a:ext cx="7543800" cy="147828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Course differences:</a:t>
            </a:r>
          </a:p>
          <a:p>
            <a:pPr lvl="1"/>
            <a:r>
              <a:rPr lang="en-US" dirty="0" smtClean="0"/>
              <a:t>Student numbers: 2015 494/183 O; 2013 423/139 O</a:t>
            </a:r>
          </a:p>
          <a:p>
            <a:pPr lvl="1"/>
            <a:r>
              <a:rPr lang="en-US" dirty="0" smtClean="0"/>
              <a:t>Time period: 2015: 6.5 weeks; 2013 full semester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6828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r>
              <a:rPr lang="en-US" sz="4400" dirty="0" smtClean="0"/>
              <a:t>Polls, surveys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38219315"/>
              </p:ext>
            </p:extLst>
          </p:nvPr>
        </p:nvGraphicFramePr>
        <p:xfrm>
          <a:off x="457200" y="1600200"/>
          <a:ext cx="7620000" cy="306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16002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completed</a:t>
                      </a:r>
                      <a:endParaRPr lang="en-US" dirty="0"/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1 poll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311 (63%)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1 survey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257 (on 10 March) (52%)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2 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 (20%)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3 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103  (21%)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4 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Online/internet</a:t>
                      </a:r>
                      <a:r>
                        <a:rPr lang="en-US" baseline="0" dirty="0" smtClean="0"/>
                        <a:t> out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6 poll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 (19%)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7 poll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 (7%)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154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143000"/>
          </a:xfrm>
        </p:spPr>
        <p:txBody>
          <a:bodyPr/>
          <a:lstStyle/>
          <a:p>
            <a:r>
              <a:rPr lang="en-US" sz="3600" dirty="0" smtClean="0"/>
              <a:t>Tests, assessed forums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8053501"/>
              </p:ext>
            </p:extLst>
          </p:nvPr>
        </p:nvGraphicFramePr>
        <p:xfrm>
          <a:off x="457200" y="1295400"/>
          <a:ext cx="76200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1346200"/>
                <a:gridCol w="3733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completed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1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151 students (83% - online only)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1 test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345 (70% - all)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2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 students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(35%)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2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357 (72%)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3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Closed</a:t>
                      </a:r>
                      <a:r>
                        <a:rPr lang="en-US" baseline="0" dirty="0" smtClean="0"/>
                        <a:t> 27 MARCH – To be marked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3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396 (80%)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4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Closed</a:t>
                      </a:r>
                      <a:r>
                        <a:rPr lang="en-US" baseline="0" dirty="0" smtClean="0"/>
                        <a:t> 27 MARCH – To be marked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4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344 (70%)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5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139 posts STILL OPEN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5 test – still 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246 (50%)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6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93 posts STILL OPEN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Topic 6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test – still</a:t>
                      </a:r>
                      <a:r>
                        <a:rPr lang="en-US" baseline="0" dirty="0" smtClean="0"/>
                        <a:t> open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145 (29%)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7 forum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posts STILL OPEN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99213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Student rating of usefulness </a:t>
            </a:r>
            <a:br>
              <a:rPr lang="en-US" sz="4000" dirty="0" smtClean="0"/>
            </a:br>
            <a:r>
              <a:rPr lang="en-US" sz="4000" dirty="0" smtClean="0"/>
              <a:t>(103 respondents)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7284642"/>
              </p:ext>
            </p:extLst>
          </p:nvPr>
        </p:nvGraphicFramePr>
        <p:xfrm>
          <a:off x="1905000" y="1609725"/>
          <a:ext cx="4013835" cy="4998720"/>
        </p:xfrm>
        <a:graphic>
          <a:graphicData uri="http://schemas.openxmlformats.org/drawingml/2006/table">
            <a:tbl>
              <a:tblPr/>
              <a:tblGrid>
                <a:gridCol w="3394710"/>
                <a:gridCol w="619125"/>
              </a:tblGrid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Topic guides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4.5 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Study tasks in the topic guides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4.3 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Tutorials/online tutorials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4.1 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Readings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4.4 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Lectures/Lecture recordings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4.1 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Powerpoints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4.3 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Non-assessed forums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3.3 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fr-FR" sz="2000">
                          <a:effectLst/>
                        </a:rPr>
                        <a:t>Non assessed activities (polls, surveys et cet)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3.3 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SMS notifications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3.9 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  <a:hlinkClick r:id="rId2" tooltip="FALE Study skills"/>
                        </a:rPr>
                        <a:t>FALE study skills</a:t>
                      </a:r>
                      <a:r>
                        <a:rPr lang="en-US" sz="2000">
                          <a:effectLst/>
                        </a:rPr>
                        <a:t> material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3.8 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5" name="Picture 1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learn.usp.ac.fj/mod/questionnaire/images/hb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24000"/>
            <a:ext cx="95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1348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But – data is richer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23370240"/>
              </p:ext>
            </p:extLst>
          </p:nvPr>
        </p:nvGraphicFramePr>
        <p:xfrm>
          <a:off x="381000" y="1295400"/>
          <a:ext cx="7848596" cy="5368935"/>
        </p:xfrm>
        <a:graphic>
          <a:graphicData uri="http://schemas.openxmlformats.org/drawingml/2006/table">
            <a:tbl>
              <a:tblPr/>
              <a:tblGrid>
                <a:gridCol w="1121228"/>
                <a:gridCol w="1121228"/>
                <a:gridCol w="1121228"/>
                <a:gridCol w="1121228"/>
                <a:gridCol w="1121228"/>
                <a:gridCol w="1121228"/>
                <a:gridCol w="1121228"/>
              </a:tblGrid>
              <a:tr h="29738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Responses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Total</a:t>
                      </a:r>
                      <a:endParaRPr lang="en-US" sz="140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38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Topic guides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 (2%)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 (1%)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9 (9%)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24 (24%)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66</a:t>
                      </a:r>
                      <a:r>
                        <a:rPr lang="en-US" sz="1400">
                          <a:effectLst/>
                        </a:rPr>
                        <a:t> (65%)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102</a:t>
                      </a:r>
                      <a:endParaRPr lang="en-US" sz="140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81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Study tasks in the topic guides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 (3%)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 (6%)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9 (9%)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25 (25%)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59</a:t>
                      </a:r>
                      <a:r>
                        <a:rPr lang="en-US" sz="1400">
                          <a:effectLst/>
                        </a:rPr>
                        <a:t> (58%)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832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Tutorials/online tutorials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 (6%)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 (4%)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15 (15%)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22 (22%)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55</a:t>
                      </a:r>
                      <a:r>
                        <a:rPr lang="en-US" sz="1400">
                          <a:effectLst/>
                        </a:rPr>
                        <a:t> (54%)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102</a:t>
                      </a:r>
                      <a:endParaRPr lang="en-US" sz="140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33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Readings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 (1%)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 (3%)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12 (12%)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25 (25%)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61</a:t>
                      </a:r>
                      <a:r>
                        <a:rPr lang="en-US" sz="1400" dirty="0">
                          <a:effectLst/>
                        </a:rPr>
                        <a:t> (60%)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102</a:t>
                      </a:r>
                      <a:endParaRPr lang="en-US" sz="140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81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Lectures/Lecture recordings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 (7%)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 (3%)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13 (13%)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26 (25%)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53</a:t>
                      </a:r>
                      <a:r>
                        <a:rPr lang="en-US" sz="1400" dirty="0">
                          <a:effectLst/>
                        </a:rPr>
                        <a:t> (52%)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382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Powerpoints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 (2%)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 (5%)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9 (9%)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33 (32%)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53</a:t>
                      </a:r>
                      <a:r>
                        <a:rPr lang="en-US" sz="1400" dirty="0">
                          <a:effectLst/>
                        </a:rPr>
                        <a:t> (52%)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102</a:t>
                      </a:r>
                      <a:endParaRPr lang="en-US" sz="140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832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Non-assessed forums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14 (14%)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16 (16%)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24</a:t>
                      </a:r>
                      <a:r>
                        <a:rPr lang="en-US" sz="1400">
                          <a:effectLst/>
                        </a:rPr>
                        <a:t> (24%)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24</a:t>
                      </a:r>
                      <a:r>
                        <a:rPr lang="en-US" sz="1400">
                          <a:effectLst/>
                        </a:rPr>
                        <a:t> (24%)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24</a:t>
                      </a:r>
                      <a:r>
                        <a:rPr lang="en-US" sz="1400" dirty="0">
                          <a:effectLst/>
                        </a:rPr>
                        <a:t> (24%)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181">
                <a:tc>
                  <a:txBody>
                    <a:bodyPr/>
                    <a:lstStyle/>
                    <a:p>
                      <a:pPr algn="l"/>
                      <a:r>
                        <a:rPr lang="fr-FR" sz="1400">
                          <a:effectLst/>
                        </a:rPr>
                        <a:t>Non assessed activities (polls, surveys et cet)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16 (16%)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 (11%)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26</a:t>
                      </a:r>
                      <a:r>
                        <a:rPr lang="en-US" sz="1400">
                          <a:effectLst/>
                        </a:rPr>
                        <a:t> (25%)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26</a:t>
                      </a:r>
                      <a:r>
                        <a:rPr lang="en-US" sz="1400">
                          <a:effectLst/>
                        </a:rPr>
                        <a:t> (25%)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23 (23%)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832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SMS notifications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 (11%)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 (7%)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13 (13%)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22 (22%)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49</a:t>
                      </a:r>
                      <a:r>
                        <a:rPr lang="en-US" sz="1400">
                          <a:effectLst/>
                        </a:rPr>
                        <a:t> (48%)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81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  <a:hlinkClick r:id="rId2" tooltip="FALE Study skills"/>
                        </a:rPr>
                        <a:t>FALE study skills</a:t>
                      </a:r>
                      <a:r>
                        <a:rPr lang="en-US" sz="1400">
                          <a:effectLst/>
                        </a:rPr>
                        <a:t> material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13 (13%)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 (5%)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14 (14%)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24 (24%)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46</a:t>
                      </a:r>
                      <a:r>
                        <a:rPr lang="en-US" sz="1400">
                          <a:effectLst/>
                        </a:rPr>
                        <a:t> (45%)</a:t>
                      </a: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102</a:t>
                      </a:r>
                      <a:endParaRPr lang="en-US" sz="1400" dirty="0">
                        <a:effectLst/>
                      </a:endParaRPr>
                    </a:p>
                  </a:txBody>
                  <a:tcPr marL="42483" marR="42483" marT="21242" marB="21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20976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statistics by month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71294928"/>
              </p:ext>
            </p:extLst>
          </p:nvPr>
        </p:nvGraphicFramePr>
        <p:xfrm>
          <a:off x="457200" y="1600200"/>
          <a:ext cx="7620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February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LW</a:t>
                      </a:r>
                      <a:r>
                        <a:rPr lang="en-US" baseline="0" dirty="0" smtClean="0"/>
                        <a:t> 110 2015 (494/183)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73291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121618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LW 110 2013</a:t>
                      </a:r>
                      <a:r>
                        <a:rPr lang="en-US" baseline="0" dirty="0" smtClean="0"/>
                        <a:t> (423/139)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45752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LW 111 (492/149)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17729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access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9712418"/>
              </p:ext>
            </p:extLst>
          </p:nvPr>
        </p:nvGraphicFramePr>
        <p:xfrm>
          <a:off x="457200" y="1600200"/>
          <a:ext cx="5080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110 (2015)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1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2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3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2138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4</a:t>
                      </a:r>
                      <a:r>
                        <a:rPr lang="en-US" baseline="0" dirty="0" smtClean="0"/>
                        <a:t>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5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6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 7 guide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978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OTHER YEARS?</a:t>
            </a:r>
            <a:br>
              <a:rPr lang="en-US" dirty="0" smtClean="0"/>
            </a:br>
            <a:r>
              <a:rPr lang="en-US" dirty="0" smtClean="0"/>
              <a:t>200 level 2015 data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Apologies for any misunderstanding of course content – this is a very quick overview and not based on lecturer self-assessments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630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Courses – overview of interactivity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75155301"/>
              </p:ext>
            </p:extLst>
          </p:nvPr>
        </p:nvGraphicFramePr>
        <p:xfrm>
          <a:off x="457200" y="1600200"/>
          <a:ext cx="7848600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692"/>
                <a:gridCol w="2197608"/>
                <a:gridCol w="1962150"/>
                <a:gridCol w="196215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285/54 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277/42 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277/51 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Non-assessed forums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Questions on the course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Online students – share</a:t>
                      </a:r>
                      <a:r>
                        <a:rPr lang="en-US" baseline="0" dirty="0" smtClean="0"/>
                        <a:t> your thoughts here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Online forum discussions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News and announcements online 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Assessed forums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– drop box</a:t>
                      </a:r>
                      <a:r>
                        <a:rPr lang="en-US" baseline="0" dirty="0" smtClean="0"/>
                        <a:t> for weekly individual tutorial answers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0" dirty="0" smtClean="0"/>
                        <a:t> tutorials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 tutorial –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Icebreaker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0140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Assessed tutorial differences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50954934"/>
              </p:ext>
            </p:extLst>
          </p:nvPr>
        </p:nvGraphicFramePr>
        <p:xfrm>
          <a:off x="457200" y="1401156"/>
          <a:ext cx="83820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309"/>
                <a:gridCol w="1421091"/>
                <a:gridCol w="2133600"/>
                <a:gridCol w="2667000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LW 201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LW 203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LW 205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Can</a:t>
                      </a:r>
                      <a:r>
                        <a:rPr lang="en-US" sz="1400" baseline="0" dirty="0" smtClean="0"/>
                        <a:t> read others contributions?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Marking criteria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 marks for discussing</a:t>
                      </a:r>
                      <a:r>
                        <a:rPr lang="en-US" sz="1400" baseline="0" dirty="0" smtClean="0"/>
                        <a:t> others posts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 marks for discussing</a:t>
                      </a:r>
                      <a:r>
                        <a:rPr lang="en-US" sz="1400" baseline="0" dirty="0" smtClean="0"/>
                        <a:t> others posts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Marks for engagement with other students, not dumping answers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Set</a:t>
                      </a:r>
                      <a:r>
                        <a:rPr lang="en-US" sz="1400" baseline="0" dirty="0" smtClean="0"/>
                        <a:t> up of forum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Students can start new discussions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Threading mandatory</a:t>
                      </a:r>
                      <a:r>
                        <a:rPr lang="en-US" sz="1400" baseline="0" dirty="0" smtClean="0"/>
                        <a:t> - lecturer controlled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Question 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Summative rather than discussion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Summative rather than discussion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Summative rather than discussion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Student discussion in practice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Some – but lots of dumping answers</a:t>
                      </a:r>
                    </a:p>
                    <a:p>
                      <a:r>
                        <a:rPr lang="en-US" sz="1400" dirty="0" smtClean="0"/>
                        <a:t>Tutorial 1 lots of “off</a:t>
                      </a:r>
                      <a:r>
                        <a:rPr lang="en-US" sz="1400" baseline="0" dirty="0" smtClean="0"/>
                        <a:t> topic discussion”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Feedback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 None</a:t>
                      </a:r>
                      <a:r>
                        <a:rPr lang="en-US" sz="1400" baseline="0" dirty="0" smtClean="0"/>
                        <a:t> are marked via </a:t>
                      </a:r>
                      <a:r>
                        <a:rPr lang="en-US" sz="1400" baseline="0" dirty="0" err="1" smtClean="0"/>
                        <a:t>moodle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Class</a:t>
                      </a:r>
                      <a:r>
                        <a:rPr lang="en-US" sz="1400" baseline="0" dirty="0" smtClean="0"/>
                        <a:t> answer guide posted –some contain discussion of answers received &amp; common mistakes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 No comments on the threads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3883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Assessed tutorial participation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4065840"/>
              </p:ext>
            </p:extLst>
          </p:nvPr>
        </p:nvGraphicFramePr>
        <p:xfrm>
          <a:off x="457200" y="1600200"/>
          <a:ext cx="7620000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2133600"/>
                <a:gridCol w="2133600"/>
                <a:gridCol w="2209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205</a:t>
                      </a:r>
                    </a:p>
                    <a:p>
                      <a:r>
                        <a:rPr lang="en-US" dirty="0" smtClean="0"/>
                        <a:t>(number of posts in thread)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# Online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51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(closes 15 April)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(closes</a:t>
                      </a:r>
                      <a:r>
                        <a:rPr lang="en-US" baseline="0" dirty="0" smtClean="0"/>
                        <a:t> 7 April)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yet</a:t>
                      </a:r>
                      <a:r>
                        <a:rPr lang="en-US" baseline="0" dirty="0" smtClean="0"/>
                        <a:t> released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(closes 3 April)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2695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communication?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8632965"/>
              </p:ext>
            </p:extLst>
          </p:nvPr>
        </p:nvGraphicFramePr>
        <p:xfrm>
          <a:off x="457200" y="1600200"/>
          <a:ext cx="7620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added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Quickmail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8855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statistics by month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901813477"/>
              </p:ext>
            </p:extLst>
          </p:nvPr>
        </p:nvGraphicFramePr>
        <p:xfrm>
          <a:off x="457200" y="1536700"/>
          <a:ext cx="7620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</a:t>
                      </a:r>
                      <a:r>
                        <a:rPr lang="en-US" baseline="0" dirty="0" smtClean="0"/>
                        <a:t> 201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203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LW 205</a:t>
                      </a:r>
                      <a:endParaRPr lang="en-US" dirty="0"/>
                    </a:p>
                  </a:txBody>
                  <a:tcPr marL="43891" marR="4389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February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23317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17180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18907</a:t>
                      </a:r>
                      <a:endParaRPr lang="en-US" dirty="0"/>
                    </a:p>
                  </a:txBody>
                  <a:tcPr marL="43891" marR="4389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March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34634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36409</a:t>
                      </a:r>
                      <a:endParaRPr lang="en-US" dirty="0"/>
                    </a:p>
                  </a:txBody>
                  <a:tcPr marL="43891" marR="4389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26209</a:t>
                      </a:r>
                      <a:endParaRPr lang="en-US" dirty="0"/>
                    </a:p>
                  </a:txBody>
                  <a:tcPr marL="43891" marR="43891"/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7696200" cy="2316480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NOTE: Activity access comparisons not done because courses do not have consistent approach to providing information. </a:t>
            </a:r>
          </a:p>
          <a:p>
            <a:pPr marL="114300" indent="0">
              <a:buNone/>
            </a:pPr>
            <a:r>
              <a:rPr lang="en-US" dirty="0" smtClean="0"/>
              <a:t>Drop-off in access to activities is an important dimension to consider.</a:t>
            </a:r>
          </a:p>
        </p:txBody>
      </p:sp>
    </p:spTree>
    <p:extLst>
      <p:ext uri="{BB962C8B-B14F-4D97-AF65-F5344CB8AC3E}">
        <p14:creationId xmlns:p14="http://schemas.microsoft.com/office/powerpoint/2010/main" xmlns="" val="3396578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ISSUES/ETHICS/Research outputs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49971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Issues from a teacher’s perspective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Ask at the end of the semester about the cost/benefit analysis</a:t>
            </a:r>
          </a:p>
          <a:p>
            <a:endParaRPr lang="en-US" dirty="0"/>
          </a:p>
          <a:p>
            <a:r>
              <a:rPr lang="en-US" dirty="0" smtClean="0"/>
              <a:t>Unreliable internet</a:t>
            </a:r>
          </a:p>
          <a:p>
            <a:endParaRPr lang="en-US" dirty="0"/>
          </a:p>
          <a:p>
            <a:r>
              <a:rPr lang="en-US" dirty="0" smtClean="0"/>
              <a:t>Technical (</a:t>
            </a:r>
            <a:r>
              <a:rPr lang="en-US" dirty="0" err="1" smtClean="0"/>
              <a:t>moodle</a:t>
            </a:r>
            <a:r>
              <a:rPr lang="en-US" dirty="0" smtClean="0"/>
              <a:t>) know-how</a:t>
            </a:r>
          </a:p>
          <a:p>
            <a:pPr lvl="1"/>
            <a:r>
              <a:rPr lang="en-US" dirty="0" smtClean="0"/>
              <a:t>You need to know how to use more than 1 technique</a:t>
            </a:r>
          </a:p>
          <a:p>
            <a:pPr lvl="1"/>
            <a:r>
              <a:rPr lang="en-US" dirty="0" smtClean="0"/>
              <a:t>You need to relate techniques to each other</a:t>
            </a:r>
          </a:p>
          <a:p>
            <a:pPr lvl="1"/>
            <a:r>
              <a:rPr lang="en-US" dirty="0" err="1" smtClean="0"/>
              <a:t>Marksheet</a:t>
            </a:r>
            <a:r>
              <a:rPr lang="en-US" dirty="0" smtClean="0"/>
              <a:t> complexity</a:t>
            </a:r>
          </a:p>
          <a:p>
            <a:pPr lvl="1"/>
            <a:r>
              <a:rPr lang="en-US" dirty="0" smtClean="0"/>
              <a:t>You need to be able to “workaround” when </a:t>
            </a:r>
            <a:r>
              <a:rPr lang="en-US" dirty="0" err="1" smtClean="0"/>
              <a:t>moodle</a:t>
            </a:r>
            <a:r>
              <a:rPr lang="en-US" dirty="0" smtClean="0"/>
              <a:t> does odd things</a:t>
            </a:r>
          </a:p>
          <a:p>
            <a:pPr lvl="2"/>
            <a:r>
              <a:rPr lang="en-US" dirty="0" smtClean="0"/>
              <a:t>Students need to be telling you when things are not working</a:t>
            </a:r>
          </a:p>
          <a:p>
            <a:pPr marL="411480" lvl="1" indent="0">
              <a:buNone/>
            </a:pPr>
            <a:endParaRPr lang="en-US" dirty="0"/>
          </a:p>
          <a:p>
            <a:r>
              <a:rPr lang="en-US" dirty="0" smtClean="0"/>
              <a:t>Distance education design know how</a:t>
            </a:r>
          </a:p>
          <a:p>
            <a:endParaRPr lang="en-US" dirty="0"/>
          </a:p>
          <a:p>
            <a:r>
              <a:rPr lang="en-US" dirty="0" smtClean="0"/>
              <a:t>Classroom teaching know how</a:t>
            </a:r>
          </a:p>
          <a:p>
            <a:endParaRPr lang="en-US" dirty="0"/>
          </a:p>
          <a:p>
            <a:r>
              <a:rPr lang="en-US" dirty="0" smtClean="0"/>
              <a:t>Ethics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73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Feedback/revision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 smtClean="0"/>
              <a:t>JUST DISCOVERED TODAY 2/4/2105</a:t>
            </a:r>
          </a:p>
          <a:p>
            <a:endParaRPr lang="en-US" dirty="0"/>
          </a:p>
          <a:p>
            <a:r>
              <a:rPr lang="en-US" dirty="0" smtClean="0"/>
              <a:t>Once an activity has closed students cannot access it</a:t>
            </a:r>
          </a:p>
          <a:p>
            <a:endParaRPr lang="en-US" dirty="0"/>
          </a:p>
          <a:p>
            <a:pPr lvl="1"/>
            <a:r>
              <a:rPr lang="en-US" dirty="0" smtClean="0"/>
              <a:t>All the tutorial discussion is lost from view</a:t>
            </a:r>
          </a:p>
          <a:p>
            <a:pPr lvl="1"/>
            <a:r>
              <a:rPr lang="en-US" dirty="0" smtClean="0"/>
              <a:t>My feedback – getting people to go in and look at each others’ posts, is therefore a waste of time.</a:t>
            </a:r>
          </a:p>
          <a:p>
            <a:pPr lvl="1"/>
            <a:endParaRPr lang="en-US" dirty="0"/>
          </a:p>
          <a:p>
            <a:r>
              <a:rPr lang="en-US" dirty="0" smtClean="0"/>
              <a:t>My workaround</a:t>
            </a:r>
          </a:p>
          <a:p>
            <a:endParaRPr lang="en-US" dirty="0"/>
          </a:p>
          <a:p>
            <a:pPr lvl="1"/>
            <a:r>
              <a:rPr lang="en-US" dirty="0" smtClean="0"/>
              <a:t>Once a forum is closed and marked I will reopen – with a clear message that further postings will not be marked</a:t>
            </a:r>
          </a:p>
          <a:p>
            <a:pPr lvl="1"/>
            <a:r>
              <a:rPr lang="en-US" dirty="0" smtClean="0"/>
              <a:t>I need to figure out the technical side of the tests – possible workaround, putting all questions and feedback into a word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2489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Ethics: reflective teaching practice or action research?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dirty="0" smtClean="0"/>
              <a:t>DVC research: “Since </a:t>
            </a:r>
            <a:r>
              <a:rPr lang="en-GB" dirty="0"/>
              <a:t>the research </a:t>
            </a:r>
            <a:r>
              <a:rPr lang="en-GB" b="1" dirty="0" smtClean="0"/>
              <a:t>POLLS, SURVEYS, QUESTIONNAIRES, TUTORIAL QUESTIONS </a:t>
            </a:r>
            <a:r>
              <a:rPr lang="en-GB" dirty="0" smtClean="0"/>
              <a:t>(however </a:t>
            </a:r>
            <a:r>
              <a:rPr lang="en-GB" dirty="0"/>
              <a:t>it is used/communicated) involves your own students, and there is therefore potential for a conflict of interest or for students to feel that there is coercion to answer or even to answer in certain ways (I am not suggesting there is, but there is a risk of that perception at least), I think it would be a good idea to get approval at FRC level by submitting the screening questionnaire and a description of the research and control measures in place (e.g. anonymity and how you seek permission). This will cover you if there was ever a complaint, otherwise you may be exposed</a:t>
            </a:r>
            <a:r>
              <a:rPr lang="en-GB" dirty="0" smtClean="0"/>
              <a:t>.</a:t>
            </a:r>
            <a:endParaRPr lang="en-US" dirty="0"/>
          </a:p>
          <a:p>
            <a:pPr marL="114300" indent="0">
              <a:buNone/>
            </a:pPr>
            <a:r>
              <a:rPr lang="en-GB" dirty="0"/>
              <a:t> </a:t>
            </a:r>
            <a:endParaRPr lang="en-US" dirty="0"/>
          </a:p>
          <a:p>
            <a:pPr marL="114300" indent="0">
              <a:buNone/>
            </a:pPr>
            <a:r>
              <a:rPr lang="en-GB" dirty="0"/>
              <a:t>FRC can either approve or ask for more detail and/or pass on to UREC if they assess it to have a significant risk.</a:t>
            </a:r>
            <a:endParaRPr lang="en-US" dirty="0"/>
          </a:p>
          <a:p>
            <a:pPr marL="114300" indent="0">
              <a:buNone/>
            </a:pPr>
            <a:r>
              <a:rPr lang="en-GB" dirty="0"/>
              <a:t> </a:t>
            </a:r>
            <a:endParaRPr lang="en-US" dirty="0"/>
          </a:p>
          <a:p>
            <a:pPr marL="114300" indent="0">
              <a:buNone/>
            </a:pPr>
            <a:r>
              <a:rPr lang="en-GB" dirty="0"/>
              <a:t>Although there is a case to say that this is not research but good teaching practice, it will be a relatively small investment for peace of mind</a:t>
            </a:r>
            <a:r>
              <a:rPr lang="en-GB" dirty="0" smtClean="0"/>
              <a:t>.”</a:t>
            </a:r>
            <a:endParaRPr lang="en-US" dirty="0"/>
          </a:p>
          <a:p>
            <a:pPr marL="114300" indent="0">
              <a:buNone/>
            </a:pPr>
            <a:r>
              <a:rPr lang="en-GB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641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to publish 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Law</a:t>
            </a:r>
          </a:p>
          <a:p>
            <a:pPr lvl="1"/>
            <a:r>
              <a:rPr lang="en-US" dirty="0" smtClean="0"/>
              <a:t>Law Teacher (C in ERA list)</a:t>
            </a:r>
          </a:p>
          <a:p>
            <a:pPr lvl="1"/>
            <a:r>
              <a:rPr lang="en-US" dirty="0" smtClean="0"/>
              <a:t>Legal Education Review (C in ABCD list)</a:t>
            </a:r>
          </a:p>
          <a:p>
            <a:pPr lvl="1"/>
            <a:endParaRPr lang="en-US" dirty="0"/>
          </a:p>
          <a:p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Directions (USP journal) Ranking probably C</a:t>
            </a:r>
          </a:p>
          <a:p>
            <a:pPr lvl="1"/>
            <a:r>
              <a:rPr lang="en-US" dirty="0" smtClean="0"/>
              <a:t>Online or distance education journals tend to be C</a:t>
            </a:r>
          </a:p>
          <a:p>
            <a:pPr lvl="1"/>
            <a:r>
              <a:rPr lang="en-US" dirty="0" smtClean="0"/>
              <a:t>More B, A, A* in general areas </a:t>
            </a:r>
          </a:p>
          <a:p>
            <a:pPr marL="11430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6933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9892</TotalTime>
  <Words>2044</Words>
  <Application>Microsoft Office PowerPoint</Application>
  <PresentationFormat>On-screen Show (4:3)</PresentationFormat>
  <Paragraphs>547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Adjacency</vt:lpstr>
      <vt:lpstr>Building interactivity in a moodle course:  Case study of LW 110, semester 1 2015</vt:lpstr>
      <vt:lpstr>Why build interactivity?</vt:lpstr>
      <vt:lpstr>Information delivery: non-interactive(ish)</vt:lpstr>
      <vt:lpstr>Week by week release</vt:lpstr>
      <vt:lpstr>Overview of interactive techniques</vt:lpstr>
      <vt:lpstr>NON-ASSESSED INTERACTIVITY</vt:lpstr>
      <vt:lpstr>Why no icebreakers?</vt:lpstr>
      <vt:lpstr>“Icebreakers” usually not interactive</vt:lpstr>
      <vt:lpstr>LW 110 ice-breakers</vt:lpstr>
      <vt:lpstr>Poll</vt:lpstr>
      <vt:lpstr>Advantages</vt:lpstr>
      <vt:lpstr>Example: misconception thread</vt:lpstr>
      <vt:lpstr>Surveys</vt:lpstr>
      <vt:lpstr>Surveys tie back to forums/teaching</vt:lpstr>
      <vt:lpstr>Other things to get non-assessed social forums/Q&amp;A forums working</vt:lpstr>
      <vt:lpstr>Once forums work students answer each other!</vt:lpstr>
      <vt:lpstr>Encouraging participation</vt:lpstr>
      <vt:lpstr>Ongoing surveys/polls</vt:lpstr>
      <vt:lpstr>ASSESSED INTERACTIVITY</vt:lpstr>
      <vt:lpstr>Assessed forums</vt:lpstr>
      <vt:lpstr>Questions as community building/ feedback loop</vt:lpstr>
      <vt:lpstr>Are these groups working?</vt:lpstr>
      <vt:lpstr>Online tests</vt:lpstr>
      <vt:lpstr>BUILDING COMMUNITY? INCREASING PARTICIPATION?</vt:lpstr>
      <vt:lpstr>Non-assessed forums</vt:lpstr>
      <vt:lpstr>Polls, surveys</vt:lpstr>
      <vt:lpstr>Tests, assessed forums</vt:lpstr>
      <vt:lpstr>Student rating of usefulness  (103 respondents)</vt:lpstr>
      <vt:lpstr>But – data is richer</vt:lpstr>
      <vt:lpstr>Access statistics by month</vt:lpstr>
      <vt:lpstr>Activity access</vt:lpstr>
      <vt:lpstr>WHAT ABOUT OTHER YEARS? 200 level 2015 data</vt:lpstr>
      <vt:lpstr>Courses – overview of interactivity</vt:lpstr>
      <vt:lpstr>Assessed tutorial differences</vt:lpstr>
      <vt:lpstr>Assessed tutorial participation</vt:lpstr>
      <vt:lpstr>Group communication?</vt:lpstr>
      <vt:lpstr>Access statistics by month</vt:lpstr>
      <vt:lpstr>ISSUES/ETHICS/Research outputs</vt:lpstr>
      <vt:lpstr>Issues from a teacher’s perspective</vt:lpstr>
      <vt:lpstr>Feedback/revision issues</vt:lpstr>
      <vt:lpstr>Ethics: reflective teaching practice or action research?</vt:lpstr>
      <vt:lpstr>Journals to publish in?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interactivity in a moodle course: LW 110, 2015</dc:title>
  <dc:creator>Anita Jowitt</dc:creator>
  <cp:lastModifiedBy>tuisawau_p</cp:lastModifiedBy>
  <cp:revision>53</cp:revision>
  <dcterms:created xsi:type="dcterms:W3CDTF">2015-03-06T02:23:43Z</dcterms:created>
  <dcterms:modified xsi:type="dcterms:W3CDTF">2015-04-14T01:36:08Z</dcterms:modified>
</cp:coreProperties>
</file>