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2" r:id="rId2"/>
    <p:sldId id="280" r:id="rId3"/>
    <p:sldId id="266" r:id="rId4"/>
    <p:sldId id="267" r:id="rId5"/>
    <p:sldId id="268" r:id="rId6"/>
    <p:sldId id="282" r:id="rId7"/>
    <p:sldId id="269" r:id="rId8"/>
    <p:sldId id="283" r:id="rId9"/>
    <p:sldId id="273" r:id="rId10"/>
    <p:sldId id="275" r:id="rId11"/>
    <p:sldId id="276" r:id="rId12"/>
    <p:sldId id="284" r:id="rId13"/>
    <p:sldId id="271" r:id="rId14"/>
    <p:sldId id="272" r:id="rId15"/>
    <p:sldId id="277" r:id="rId16"/>
    <p:sldId id="285" r:id="rId17"/>
    <p:sldId id="27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CC0099"/>
    <a:srgbClr val="008000"/>
    <a:srgbClr val="FF3300"/>
    <a:srgbClr val="9900CC"/>
    <a:srgbClr val="009900"/>
    <a:srgbClr val="FF99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73EA65-756B-4F23-847A-9D92228C55F3}" type="datetimeFigureOut">
              <a:rPr lang="en-US" smtClean="0"/>
              <a:t>3/11/2016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A8828-8D58-4063-B8D5-D93DD805325B}" type="slidenum">
              <a:rPr lang="en-US" smtClean="0"/>
              <a:t>‹#›</a:t>
            </a:fld>
            <a:endParaRPr lang="en-US"/>
          </a:p>
        </p:txBody>
      </p:sp>
    </p:spTree>
    <p:extLst>
      <p:ext uri="{BB962C8B-B14F-4D97-AF65-F5344CB8AC3E}">
        <p14:creationId xmlns:p14="http://schemas.microsoft.com/office/powerpoint/2010/main" val="1287871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A8828-8D58-4063-B8D5-D93DD805325B}" type="slidenum">
              <a:rPr lang="en-US" smtClean="0"/>
              <a:t>16</a:t>
            </a:fld>
            <a:endParaRPr lang="en-US"/>
          </a:p>
        </p:txBody>
      </p:sp>
    </p:spTree>
    <p:extLst>
      <p:ext uri="{BB962C8B-B14F-4D97-AF65-F5344CB8AC3E}">
        <p14:creationId xmlns:p14="http://schemas.microsoft.com/office/powerpoint/2010/main" val="716542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98120E-F61E-4E88-8CEB-6CCCBC135276}" type="datetimeFigureOut">
              <a:rPr lang="en-US" smtClean="0"/>
              <a:t>3/11/2016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10463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98120E-F61E-4E88-8CEB-6CCCBC135276}" type="datetimeFigureOut">
              <a:rPr lang="en-US" smtClean="0"/>
              <a:t>3/11/2016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2159417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8120E-F61E-4E88-8CEB-6CCCBC135276}" type="datetimeFigureOut">
              <a:rPr lang="en-US" smtClean="0"/>
              <a:t>3/11/2016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79121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98120E-F61E-4E88-8CEB-6CCCBC135276}" type="datetimeFigureOut">
              <a:rPr lang="en-US" smtClean="0"/>
              <a:t>3/11/2016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7713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98120E-F61E-4E88-8CEB-6CCCBC135276}" type="datetimeFigureOut">
              <a:rPr lang="en-US" smtClean="0"/>
              <a:t>3/11/2016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546314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98120E-F61E-4E88-8CEB-6CCCBC135276}" type="datetimeFigureOut">
              <a:rPr lang="en-US" smtClean="0"/>
              <a:t>3/11/2016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54340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8120E-F61E-4E88-8CEB-6CCCBC135276}" type="datetimeFigureOut">
              <a:rPr lang="en-US" smtClean="0"/>
              <a:t>3/11/2016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237320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98120E-F61E-4E88-8CEB-6CCCBC135276}" type="datetimeFigureOut">
              <a:rPr lang="en-US" smtClean="0"/>
              <a:t>3/11/2016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45512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98120E-F61E-4E88-8CEB-6CCCBC135276}" type="datetimeFigureOut">
              <a:rPr lang="en-US" smtClean="0"/>
              <a:t>3/11/2016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2992976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98120E-F61E-4E88-8CEB-6CCCBC135276}" type="datetimeFigureOut">
              <a:rPr lang="en-US" smtClean="0"/>
              <a:t>3/11/2016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4070797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98120E-F61E-4E88-8CEB-6CCCBC135276}" type="datetimeFigureOut">
              <a:rPr lang="en-US" smtClean="0"/>
              <a:t>3/11/2016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7D236-0311-43E3-8FCB-396481B8C24C}" type="slidenum">
              <a:rPr lang="en-US" smtClean="0"/>
              <a:t>‹#›</a:t>
            </a:fld>
            <a:endParaRPr lang="en-US"/>
          </a:p>
        </p:txBody>
      </p:sp>
    </p:spTree>
    <p:extLst>
      <p:ext uri="{BB962C8B-B14F-4D97-AF65-F5344CB8AC3E}">
        <p14:creationId xmlns:p14="http://schemas.microsoft.com/office/powerpoint/2010/main" val="133176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98120E-F61E-4E88-8CEB-6CCCBC135276}" type="datetimeFigureOut">
              <a:rPr lang="en-US" smtClean="0"/>
              <a:t>3/11/2016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F7D236-0311-43E3-8FCB-396481B8C24C}" type="slidenum">
              <a:rPr lang="en-US" smtClean="0"/>
              <a:t>‹#›</a:t>
            </a:fld>
            <a:endParaRPr lang="en-US"/>
          </a:p>
        </p:txBody>
      </p:sp>
    </p:spTree>
    <p:extLst>
      <p:ext uri="{BB962C8B-B14F-4D97-AF65-F5344CB8AC3E}">
        <p14:creationId xmlns:p14="http://schemas.microsoft.com/office/powerpoint/2010/main" val="29639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en-US" sz="3200" b="1" dirty="0" smtClean="0">
                <a:solidFill>
                  <a:srgbClr val="660033"/>
                </a:solidFill>
              </a:rPr>
              <a:t>Outline of this presentation</a:t>
            </a:r>
            <a:endParaRPr lang="en-US" sz="3200" dirty="0"/>
          </a:p>
        </p:txBody>
      </p:sp>
      <p:sp>
        <p:nvSpPr>
          <p:cNvPr id="3" name="Content Placeholder 2"/>
          <p:cNvSpPr>
            <a:spLocks noGrp="1"/>
          </p:cNvSpPr>
          <p:nvPr>
            <p:ph idx="1"/>
          </p:nvPr>
        </p:nvSpPr>
        <p:spPr>
          <a:xfrm>
            <a:off x="265256" y="762000"/>
            <a:ext cx="8610600" cy="5500541"/>
          </a:xfrm>
        </p:spPr>
        <p:txBody>
          <a:bodyPr>
            <a:normAutofit/>
          </a:bodyPr>
          <a:lstStyle/>
          <a:p>
            <a:pPr marL="0" indent="0">
              <a:buNone/>
            </a:pPr>
            <a:r>
              <a:rPr lang="en-US" sz="2400" b="1" dirty="0"/>
              <a:t>Part </a:t>
            </a:r>
            <a:r>
              <a:rPr lang="en-US" sz="2400" b="1" dirty="0" smtClean="0"/>
              <a:t>1: </a:t>
            </a:r>
            <a:r>
              <a:rPr lang="en-US" sz="2400" b="1" dirty="0"/>
              <a:t>Teaching Practice at National </a:t>
            </a:r>
            <a:r>
              <a:rPr lang="en-US" sz="2400" b="1" dirty="0" smtClean="0"/>
              <a:t>University </a:t>
            </a:r>
            <a:r>
              <a:rPr lang="en-US" sz="2400" b="1" dirty="0"/>
              <a:t>of Timor </a:t>
            </a:r>
            <a:r>
              <a:rPr lang="en-US" sz="2400" b="1" dirty="0" err="1" smtClean="0"/>
              <a:t>Leste</a:t>
            </a:r>
            <a:r>
              <a:rPr lang="en-US" sz="2400" b="1" dirty="0" smtClean="0"/>
              <a:t>, Dili</a:t>
            </a:r>
            <a:endParaRPr lang="en-US" sz="2400" b="1" dirty="0"/>
          </a:p>
          <a:p>
            <a:pPr marL="0" indent="0">
              <a:buNone/>
            </a:pPr>
            <a:r>
              <a:rPr lang="en-US" sz="2400" b="1" dirty="0" smtClean="0">
                <a:solidFill>
                  <a:srgbClr val="7030A0"/>
                </a:solidFill>
              </a:rPr>
              <a:t/>
            </a:r>
            <a:br>
              <a:rPr lang="en-US" sz="2400" b="1" dirty="0" smtClean="0">
                <a:solidFill>
                  <a:srgbClr val="7030A0"/>
                </a:solidFill>
              </a:rPr>
            </a:br>
            <a:r>
              <a:rPr lang="en-US" sz="2000" b="1" dirty="0" smtClean="0">
                <a:solidFill>
                  <a:schemeClr val="accent4"/>
                </a:solidFill>
              </a:rPr>
              <a:t/>
            </a:r>
            <a:br>
              <a:rPr lang="en-US" sz="2000" b="1" dirty="0" smtClean="0">
                <a:solidFill>
                  <a:schemeClr val="accent4"/>
                </a:solidFill>
              </a:rPr>
            </a:br>
            <a:endParaRPr lang="en-US" sz="2000" b="1" dirty="0" smtClean="0">
              <a:solidFill>
                <a:schemeClr val="accent4"/>
              </a:solidFill>
            </a:endParaRPr>
          </a:p>
          <a:p>
            <a:pPr marL="0" indent="0">
              <a:buNone/>
            </a:pPr>
            <a:endParaRPr lang="en-US" sz="2000" b="1" dirty="0">
              <a:solidFill>
                <a:schemeClr val="accent4"/>
              </a:solidFill>
            </a:endParaRPr>
          </a:p>
          <a:p>
            <a:pPr marL="0" indent="0">
              <a:buNone/>
            </a:pPr>
            <a:endParaRPr lang="en-US" sz="2000" b="1" dirty="0" smtClean="0">
              <a:solidFill>
                <a:srgbClr val="CC0099"/>
              </a:solidFill>
            </a:endParaRPr>
          </a:p>
          <a:p>
            <a:pPr marL="0" indent="0">
              <a:buNone/>
            </a:pPr>
            <a:endParaRPr lang="en-US" sz="2000" b="1" dirty="0">
              <a:solidFill>
                <a:srgbClr val="CC0099"/>
              </a:solidFill>
            </a:endParaRPr>
          </a:p>
          <a:p>
            <a:pPr marL="0" indent="0">
              <a:buNone/>
            </a:pPr>
            <a:endParaRPr lang="en-US" sz="2000" b="1" dirty="0" smtClean="0">
              <a:solidFill>
                <a:srgbClr val="CC0099"/>
              </a:solidFill>
            </a:endParaRPr>
          </a:p>
          <a:p>
            <a:pPr marL="0" indent="0">
              <a:buNone/>
            </a:pPr>
            <a:endParaRPr lang="en-US" sz="2000" b="1" dirty="0" smtClean="0">
              <a:solidFill>
                <a:srgbClr val="CC0099"/>
              </a:solidFill>
            </a:endParaRPr>
          </a:p>
          <a:p>
            <a:pPr marL="0" indent="0">
              <a:buNone/>
            </a:pPr>
            <a:endParaRPr lang="en-US" sz="2000" b="1" dirty="0">
              <a:solidFill>
                <a:srgbClr val="CC0099"/>
              </a:solidFill>
            </a:endParaRPr>
          </a:p>
          <a:p>
            <a:pPr marL="0" indent="0">
              <a:buNone/>
            </a:pPr>
            <a:endParaRPr lang="en-US" sz="2000" b="1" dirty="0" smtClean="0">
              <a:solidFill>
                <a:srgbClr val="CC0099"/>
              </a:solidFill>
            </a:endParaRPr>
          </a:p>
          <a:p>
            <a:pPr marL="0" indent="0">
              <a:buNone/>
            </a:pPr>
            <a:endParaRPr lang="en-US" sz="2400" b="1" dirty="0" smtClean="0">
              <a:solidFill>
                <a:srgbClr val="CC0099"/>
              </a:solidFill>
            </a:endParaRPr>
          </a:p>
          <a:p>
            <a:pPr marL="0" indent="0">
              <a:buNone/>
            </a:pPr>
            <a:r>
              <a:rPr lang="en-US" sz="2400" b="1" dirty="0" smtClean="0"/>
              <a:t>Part </a:t>
            </a:r>
            <a:r>
              <a:rPr lang="en-US" sz="2400" b="1" dirty="0"/>
              <a:t>2: Evaluation of ED300 Practicum – Online mode (2015)</a:t>
            </a:r>
          </a:p>
          <a:p>
            <a:pPr marL="0" indent="0">
              <a:buNone/>
            </a:pPr>
            <a:endParaRPr lang="en-US" sz="2000" b="1" dirty="0" smtClean="0">
              <a:solidFill>
                <a:schemeClr val="accent4"/>
              </a:solidFill>
            </a:endParaRPr>
          </a:p>
          <a:p>
            <a:pPr marL="0" indent="0">
              <a:buNone/>
            </a:pPr>
            <a:endParaRPr lang="en-US" sz="2000" dirty="0" smtClean="0">
              <a:solidFill>
                <a:schemeClr val="accent4"/>
              </a:solidFill>
            </a:endParaRPr>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a:p>
        </p:txBody>
      </p:sp>
      <p:pic>
        <p:nvPicPr>
          <p:cNvPr id="8" name="Picture 6" descr="C:\Users\prakash_k\Desktop\11056091_10206597151641030_1241438700206245644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71600"/>
            <a:ext cx="48768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prakash_k\Desktop\11822450_10207019092373370_2464802389657885790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459405"/>
            <a:ext cx="3810001" cy="2807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526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Autofit/>
          </a:bodyPr>
          <a:lstStyle/>
          <a:p>
            <a:r>
              <a:rPr lang="en-US" sz="3200" b="1" dirty="0" smtClean="0">
                <a:solidFill>
                  <a:srgbClr val="660033"/>
                </a:solidFill>
              </a:rPr>
              <a:t>Part 1: Teaching Practice at UNTL</a:t>
            </a:r>
            <a:endParaRPr lang="en-US" sz="3200" b="1" dirty="0">
              <a:solidFill>
                <a:srgbClr val="660033"/>
              </a:solidFill>
            </a:endParaRPr>
          </a:p>
        </p:txBody>
      </p:sp>
      <p:sp>
        <p:nvSpPr>
          <p:cNvPr id="3" name="Content Placeholder 2"/>
          <p:cNvSpPr>
            <a:spLocks noGrp="1"/>
          </p:cNvSpPr>
          <p:nvPr>
            <p:ph idx="1"/>
          </p:nvPr>
        </p:nvSpPr>
        <p:spPr>
          <a:xfrm>
            <a:off x="457200" y="990600"/>
            <a:ext cx="8229600" cy="5638800"/>
          </a:xfrm>
        </p:spPr>
        <p:txBody>
          <a:bodyPr>
            <a:normAutofit fontScale="92500" lnSpcReduction="20000"/>
          </a:bodyPr>
          <a:lstStyle/>
          <a:p>
            <a:pPr marL="0" indent="0">
              <a:buNone/>
            </a:pPr>
            <a:r>
              <a:rPr lang="en-US" b="1" dirty="0">
                <a:solidFill>
                  <a:srgbClr val="C00000"/>
                </a:solidFill>
              </a:rPr>
              <a:t>Length: </a:t>
            </a:r>
            <a:r>
              <a:rPr lang="en-US" dirty="0"/>
              <a:t>3 months</a:t>
            </a:r>
          </a:p>
          <a:p>
            <a:pPr marL="0" indent="0">
              <a:buNone/>
            </a:pPr>
            <a:endParaRPr lang="en-US" dirty="0"/>
          </a:p>
          <a:p>
            <a:pPr marL="0" indent="0">
              <a:buNone/>
            </a:pPr>
            <a:r>
              <a:rPr lang="en-US" b="1" dirty="0">
                <a:solidFill>
                  <a:srgbClr val="9900CC"/>
                </a:solidFill>
              </a:rPr>
              <a:t>Assessment: </a:t>
            </a:r>
            <a:r>
              <a:rPr lang="en-US" dirty="0"/>
              <a:t>minimum 4 </a:t>
            </a:r>
            <a:r>
              <a:rPr lang="en-US" dirty="0" smtClean="0"/>
              <a:t>times </a:t>
            </a:r>
            <a:r>
              <a:rPr lang="en-US" dirty="0"/>
              <a:t>by University staff</a:t>
            </a:r>
          </a:p>
          <a:p>
            <a:pPr marL="0" indent="0">
              <a:buNone/>
            </a:pPr>
            <a:endParaRPr lang="en-US" dirty="0"/>
          </a:p>
          <a:p>
            <a:pPr marL="0" indent="0">
              <a:buNone/>
            </a:pPr>
            <a:r>
              <a:rPr lang="en-US" b="1" dirty="0">
                <a:solidFill>
                  <a:srgbClr val="008000"/>
                </a:solidFill>
              </a:rPr>
              <a:t>Who assesses: </a:t>
            </a:r>
            <a:r>
              <a:rPr lang="en-US" dirty="0"/>
              <a:t>The Faculty staff assess their own </a:t>
            </a:r>
            <a:r>
              <a:rPr lang="en-US" dirty="0" smtClean="0"/>
              <a:t>		      students</a:t>
            </a:r>
            <a:endParaRPr lang="en-US" dirty="0"/>
          </a:p>
          <a:p>
            <a:pPr marL="0" indent="0">
              <a:buNone/>
            </a:pPr>
            <a:endParaRPr lang="en-US" dirty="0"/>
          </a:p>
          <a:p>
            <a:pPr marL="0" indent="0">
              <a:buNone/>
            </a:pPr>
            <a:r>
              <a:rPr lang="en-US" b="1" dirty="0">
                <a:solidFill>
                  <a:srgbClr val="FF9900"/>
                </a:solidFill>
              </a:rPr>
              <a:t>Uniform: </a:t>
            </a:r>
            <a:r>
              <a:rPr lang="en-US" dirty="0"/>
              <a:t>The trainees wear black &amp; white during </a:t>
            </a:r>
            <a:r>
              <a:rPr lang="en-US" dirty="0" smtClean="0"/>
              <a:t>	       teaching practice</a:t>
            </a:r>
            <a:endParaRPr lang="en-US" dirty="0"/>
          </a:p>
          <a:p>
            <a:pPr marL="0" indent="0">
              <a:buNone/>
            </a:pPr>
            <a:endParaRPr lang="en-US" dirty="0"/>
          </a:p>
          <a:p>
            <a:pPr marL="0" indent="0">
              <a:buNone/>
            </a:pPr>
            <a:r>
              <a:rPr lang="en-US" b="1" dirty="0">
                <a:solidFill>
                  <a:srgbClr val="FF3300"/>
                </a:solidFill>
              </a:rPr>
              <a:t>Associate Teachers’ workshop: </a:t>
            </a:r>
            <a:r>
              <a:rPr lang="en-US" dirty="0"/>
              <a:t>Thorough briefing in </a:t>
            </a:r>
            <a:r>
              <a:rPr lang="en-US" dirty="0" smtClean="0"/>
              <a:t>		each school </a:t>
            </a:r>
            <a:r>
              <a:rPr lang="en-US" dirty="0"/>
              <a:t>prior to Practicum</a:t>
            </a:r>
          </a:p>
          <a:p>
            <a:endParaRPr lang="en-US" dirty="0"/>
          </a:p>
        </p:txBody>
      </p:sp>
    </p:spTree>
    <p:extLst>
      <p:ext uri="{BB962C8B-B14F-4D97-AF65-F5344CB8AC3E}">
        <p14:creationId xmlns:p14="http://schemas.microsoft.com/office/powerpoint/2010/main" val="250361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629400"/>
          </a:xfrm>
        </p:spPr>
        <p:txBody>
          <a:bodyPr>
            <a:normAutofit fontScale="90000"/>
          </a:bodyPr>
          <a:lstStyle/>
          <a:p>
            <a:pPr marL="0" indent="0" algn="l"/>
            <a:r>
              <a:rPr lang="en-US" sz="2700" b="1" dirty="0" smtClean="0">
                <a:solidFill>
                  <a:srgbClr val="CC0099"/>
                </a:solidFill>
              </a:rPr>
              <a:t>Practicum evaluation by the ATs: </a:t>
            </a:r>
            <a:r>
              <a:rPr lang="en-US" sz="2700" dirty="0" smtClean="0"/>
              <a:t>done in each school after Practicum is over</a:t>
            </a:r>
            <a:r>
              <a:rPr lang="en-US" sz="2700" dirty="0" smtClean="0">
                <a:solidFill>
                  <a:srgbClr val="CC0099"/>
                </a:solidFill>
              </a:rPr>
              <a:t/>
            </a:r>
            <a:br>
              <a:rPr lang="en-US" sz="2700" dirty="0" smtClean="0">
                <a:solidFill>
                  <a:srgbClr val="CC0099"/>
                </a:solidFill>
              </a:rPr>
            </a:br>
            <a:r>
              <a:rPr lang="en-US" sz="3200" dirty="0" smtClean="0">
                <a:solidFill>
                  <a:srgbClr val="CC0099"/>
                </a:solidFill>
              </a:rPr>
              <a:t/>
            </a:r>
            <a:br>
              <a:rPr lang="en-US" sz="3200" dirty="0" smtClean="0">
                <a:solidFill>
                  <a:srgbClr val="CC0099"/>
                </a:solidFill>
              </a:rPr>
            </a:br>
            <a:r>
              <a:rPr lang="en-US" sz="2700" b="1" dirty="0">
                <a:solidFill>
                  <a:srgbClr val="0070C0"/>
                </a:solidFill>
              </a:rPr>
              <a:t>Practicum evaluation </a:t>
            </a:r>
            <a:r>
              <a:rPr lang="en-US" sz="2700" b="1" dirty="0" smtClean="0">
                <a:solidFill>
                  <a:srgbClr val="0070C0"/>
                </a:solidFill>
              </a:rPr>
              <a:t>by </a:t>
            </a:r>
            <a:r>
              <a:rPr lang="en-US" sz="2700" b="1" dirty="0">
                <a:solidFill>
                  <a:srgbClr val="0070C0"/>
                </a:solidFill>
              </a:rPr>
              <a:t>the trainees: </a:t>
            </a:r>
            <a:r>
              <a:rPr lang="en-US" sz="2700" dirty="0"/>
              <a:t>written evaluation form filled towards the end of </a:t>
            </a:r>
            <a:r>
              <a:rPr lang="en-US" sz="2700" dirty="0" smtClean="0"/>
              <a:t>Practicum </a:t>
            </a:r>
            <a:r>
              <a:rPr lang="en-US" sz="2700" dirty="0">
                <a:solidFill>
                  <a:schemeClr val="tx2">
                    <a:lumMod val="75000"/>
                  </a:schemeClr>
                </a:solidFill>
              </a:rPr>
              <a:t/>
            </a:r>
            <a:br>
              <a:rPr lang="en-US" sz="2700" dirty="0">
                <a:solidFill>
                  <a:schemeClr val="tx2">
                    <a:lumMod val="75000"/>
                  </a:schemeClr>
                </a:solidFill>
              </a:rPr>
            </a:br>
            <a:r>
              <a:rPr lang="en-US" sz="2700" dirty="0">
                <a:solidFill>
                  <a:schemeClr val="tx2">
                    <a:lumMod val="75000"/>
                  </a:schemeClr>
                </a:solidFill>
              </a:rPr>
              <a:t/>
            </a:r>
            <a:br>
              <a:rPr lang="en-US" sz="2700" dirty="0">
                <a:solidFill>
                  <a:schemeClr val="tx2">
                    <a:lumMod val="75000"/>
                  </a:schemeClr>
                </a:solidFill>
              </a:rPr>
            </a:br>
            <a:r>
              <a:rPr lang="en-US" sz="3200" dirty="0"/>
              <a:t/>
            </a:r>
            <a:br>
              <a:rPr lang="en-US" sz="3200" dirty="0"/>
            </a:br>
            <a:r>
              <a:rPr lang="en-US" sz="3200" dirty="0" smtClean="0"/>
              <a:t/>
            </a:r>
            <a:br>
              <a:rPr lang="en-US" sz="3200" dirty="0" smtClean="0"/>
            </a:br>
            <a:r>
              <a:rPr lang="en-US" sz="1400" dirty="0" smtClean="0"/>
              <a:t>A rural classroom</a:t>
            </a:r>
            <a:br>
              <a:rPr lang="en-US" sz="1400" dirty="0" smtClean="0"/>
            </a:br>
            <a:r>
              <a:rPr lang="en-US" sz="1400" dirty="0" smtClean="0"/>
              <a:t>in Timor </a:t>
            </a:r>
            <a:r>
              <a:rPr lang="en-US" sz="1400" dirty="0" err="1" smtClean="0"/>
              <a:t>Leste</a:t>
            </a: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endParaRPr lang="en-US" sz="2700" dirty="0">
              <a:solidFill>
                <a:schemeClr val="tx2">
                  <a:lumMod val="75000"/>
                </a:schemeClr>
              </a:solidFill>
            </a:endParaRPr>
          </a:p>
        </p:txBody>
      </p:sp>
      <p:pic>
        <p:nvPicPr>
          <p:cNvPr id="2050" name="Picture 2" descr="C:\Users\prakash_k\Desktop\classroom, Timor Les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895600"/>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941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sz="3200" b="1" dirty="0" smtClean="0">
                <a:solidFill>
                  <a:srgbClr val="660033"/>
                </a:solidFill>
              </a:rPr>
              <a:t>What can we </a:t>
            </a:r>
            <a:r>
              <a:rPr lang="en-US" sz="3200" b="1" dirty="0">
                <a:solidFill>
                  <a:srgbClr val="660033"/>
                </a:solidFill>
              </a:rPr>
              <a:t>incorporate @ </a:t>
            </a:r>
            <a:r>
              <a:rPr lang="en-US" sz="3200" b="1" dirty="0" smtClean="0">
                <a:solidFill>
                  <a:srgbClr val="660033"/>
                </a:solidFill>
              </a:rPr>
              <a:t>USP?</a:t>
            </a:r>
            <a:endParaRPr lang="en-US" sz="3200" b="1" dirty="0">
              <a:solidFill>
                <a:srgbClr val="660033"/>
              </a:solidFill>
            </a:endParaRPr>
          </a:p>
        </p:txBody>
      </p:sp>
      <p:sp>
        <p:nvSpPr>
          <p:cNvPr id="3" name="Content Placeholder 2"/>
          <p:cNvSpPr>
            <a:spLocks noGrp="1"/>
          </p:cNvSpPr>
          <p:nvPr>
            <p:ph idx="1"/>
          </p:nvPr>
        </p:nvSpPr>
        <p:spPr>
          <a:xfrm>
            <a:off x="304800" y="685800"/>
            <a:ext cx="8610600" cy="6019800"/>
          </a:xfrm>
        </p:spPr>
        <p:txBody>
          <a:bodyPr>
            <a:normAutofit/>
          </a:bodyPr>
          <a:lstStyle/>
          <a:p>
            <a:r>
              <a:rPr lang="en-US" sz="2000" b="1" dirty="0" smtClean="0">
                <a:solidFill>
                  <a:srgbClr val="CC0099"/>
                </a:solidFill>
              </a:rPr>
              <a:t>AT’s workshop to be made compulsory – this can happen in semester 2 when the Practicum staff are less loaded with assessments. This visit can also be used to get a feedback from the ATs on Semester 1 Practicum. As it is we do visit schools in semester 2 to give remunerations.</a:t>
            </a:r>
          </a:p>
          <a:p>
            <a:pPr marL="0" indent="0">
              <a:buNone/>
            </a:pPr>
            <a:endParaRPr lang="en-US" sz="2000" b="1" dirty="0" smtClean="0">
              <a:solidFill>
                <a:srgbClr val="CC0099"/>
              </a:solidFill>
            </a:endParaRPr>
          </a:p>
          <a:p>
            <a:r>
              <a:rPr lang="en-US" sz="2000" dirty="0" smtClean="0"/>
              <a:t>What are your views on the trainees wearing black and white or any other </a:t>
            </a:r>
            <a:r>
              <a:rPr lang="en-US" sz="2000" dirty="0" err="1" smtClean="0"/>
              <a:t>colour</a:t>
            </a:r>
            <a:r>
              <a:rPr lang="en-US" sz="2000" dirty="0" smtClean="0"/>
              <a:t> combination that will make them stand out? It can have its advantages and disadvantages.</a:t>
            </a:r>
          </a:p>
          <a:p>
            <a:pPr marL="0" indent="0">
              <a:buNone/>
            </a:pPr>
            <a:endParaRPr lang="en-US" sz="2000" dirty="0" smtClean="0"/>
          </a:p>
          <a:p>
            <a:pPr marL="0" indent="0">
              <a:buNone/>
            </a:pPr>
            <a:endParaRPr lang="en-US" sz="2000" dirty="0"/>
          </a:p>
          <a:p>
            <a:pPr marL="0" indent="0">
              <a:buNone/>
            </a:pPr>
            <a:endParaRPr lang="en-US" sz="1400" dirty="0" smtClean="0"/>
          </a:p>
          <a:p>
            <a:pPr marL="0" indent="0">
              <a:buNone/>
            </a:pPr>
            <a:endParaRPr lang="en-US" sz="1800" b="1" dirty="0">
              <a:solidFill>
                <a:srgbClr val="00B050"/>
              </a:solidFill>
            </a:endParaRPr>
          </a:p>
          <a:p>
            <a:pPr marL="0" indent="0">
              <a:buNone/>
            </a:pPr>
            <a:r>
              <a:rPr lang="en-US" sz="1800" b="1" i="1" dirty="0" smtClean="0">
                <a:solidFill>
                  <a:srgbClr val="00B050"/>
                </a:solidFill>
              </a:rPr>
              <a:t>Teacher trainees with their </a:t>
            </a:r>
          </a:p>
          <a:p>
            <a:pPr marL="0" indent="0">
              <a:buNone/>
            </a:pPr>
            <a:r>
              <a:rPr lang="en-US" sz="1800" b="1" i="1" dirty="0" smtClean="0">
                <a:solidFill>
                  <a:srgbClr val="00B050"/>
                </a:solidFill>
              </a:rPr>
              <a:t>Head Teacher in a Primary </a:t>
            </a:r>
          </a:p>
          <a:p>
            <a:pPr marL="0" indent="0">
              <a:buNone/>
            </a:pPr>
            <a:r>
              <a:rPr lang="en-US" sz="1800" b="1" i="1" dirty="0">
                <a:solidFill>
                  <a:srgbClr val="00B050"/>
                </a:solidFill>
              </a:rPr>
              <a:t>S</a:t>
            </a:r>
            <a:r>
              <a:rPr lang="en-US" sz="1800" b="1" i="1" dirty="0" smtClean="0">
                <a:solidFill>
                  <a:srgbClr val="00B050"/>
                </a:solidFill>
              </a:rPr>
              <a:t>chool in Dili, Timor </a:t>
            </a:r>
            <a:r>
              <a:rPr lang="en-US" sz="1800" b="1" i="1" dirty="0" err="1" smtClean="0">
                <a:solidFill>
                  <a:srgbClr val="00B050"/>
                </a:solidFill>
              </a:rPr>
              <a:t>Leste</a:t>
            </a:r>
            <a:r>
              <a:rPr lang="en-US" sz="1800" b="1" i="1" dirty="0" smtClean="0">
                <a:solidFill>
                  <a:srgbClr val="00B050"/>
                </a:solidFill>
              </a:rPr>
              <a:t> </a:t>
            </a:r>
          </a:p>
          <a:p>
            <a:pPr marL="0" indent="0">
              <a:buNone/>
            </a:pPr>
            <a:r>
              <a:rPr lang="en-US" sz="1800" b="1" i="1" dirty="0" smtClean="0">
                <a:solidFill>
                  <a:srgbClr val="00B050"/>
                </a:solidFill>
              </a:rPr>
              <a:t>(notice their black &amp; white </a:t>
            </a:r>
          </a:p>
          <a:p>
            <a:pPr marL="0" indent="0">
              <a:buNone/>
            </a:pPr>
            <a:r>
              <a:rPr lang="en-US" sz="1800" b="1" i="1" dirty="0" smtClean="0">
                <a:solidFill>
                  <a:srgbClr val="00B050"/>
                </a:solidFill>
              </a:rPr>
              <a:t>uniform)</a:t>
            </a:r>
          </a:p>
          <a:p>
            <a:pPr marL="0" indent="0">
              <a:buNone/>
            </a:pPr>
            <a:endParaRPr lang="en-US" sz="1800" b="1" i="1" dirty="0" smtClean="0">
              <a:solidFill>
                <a:srgbClr val="00B050"/>
              </a:solidFill>
            </a:endParaRPr>
          </a:p>
        </p:txBody>
      </p:sp>
      <p:pic>
        <p:nvPicPr>
          <p:cNvPr id="1026" name="Picture 2" descr="C:\Users\prakash_k\Desktop\11822719_10206569246543420_248070073785689961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3467099"/>
            <a:ext cx="5588000" cy="314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900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sz="2800" b="1" dirty="0" smtClean="0">
                <a:solidFill>
                  <a:srgbClr val="660033"/>
                </a:solidFill>
              </a:rPr>
              <a:t/>
            </a:r>
            <a:br>
              <a:rPr lang="en-US" sz="2800" b="1" dirty="0" smtClean="0">
                <a:solidFill>
                  <a:srgbClr val="660033"/>
                </a:solidFill>
              </a:rPr>
            </a:br>
            <a:r>
              <a:rPr lang="en-US" sz="2700" b="1" dirty="0" smtClean="0">
                <a:solidFill>
                  <a:srgbClr val="660033"/>
                </a:solidFill>
              </a:rPr>
              <a:t>Part 2: Evaluation </a:t>
            </a:r>
            <a:r>
              <a:rPr lang="en-US" sz="2700" b="1" dirty="0">
                <a:solidFill>
                  <a:srgbClr val="660033"/>
                </a:solidFill>
              </a:rPr>
              <a:t>of ED300 Practicum – Online mode (2015)</a:t>
            </a:r>
            <a:r>
              <a:rPr lang="en-US" sz="2800" b="1" dirty="0">
                <a:solidFill>
                  <a:srgbClr val="660033"/>
                </a:solidFill>
              </a:rPr>
              <a:t/>
            </a:r>
            <a:br>
              <a:rPr lang="en-US" sz="2800" b="1" dirty="0">
                <a:solidFill>
                  <a:srgbClr val="660033"/>
                </a:solidFill>
              </a:rPr>
            </a:br>
            <a:endParaRPr lang="en-US" sz="2800" b="1" dirty="0">
              <a:solidFill>
                <a:srgbClr val="660033"/>
              </a:solidFill>
            </a:endParaRPr>
          </a:p>
        </p:txBody>
      </p:sp>
      <p:sp>
        <p:nvSpPr>
          <p:cNvPr id="3" name="Content Placeholder 2"/>
          <p:cNvSpPr>
            <a:spLocks noGrp="1"/>
          </p:cNvSpPr>
          <p:nvPr>
            <p:ph idx="1"/>
          </p:nvPr>
        </p:nvSpPr>
        <p:spPr>
          <a:xfrm>
            <a:off x="609600" y="685800"/>
            <a:ext cx="8077200" cy="6019800"/>
          </a:xfrm>
        </p:spPr>
        <p:txBody>
          <a:bodyPr>
            <a:normAutofit fontScale="47500" lnSpcReduction="20000"/>
          </a:bodyPr>
          <a:lstStyle/>
          <a:p>
            <a:pPr marL="0" indent="0">
              <a:buNone/>
            </a:pPr>
            <a:r>
              <a:rPr lang="en-US" sz="3300" b="1" dirty="0" smtClean="0">
                <a:solidFill>
                  <a:srgbClr val="008000"/>
                </a:solidFill>
              </a:rPr>
              <a:t>Background information</a:t>
            </a:r>
            <a:r>
              <a:rPr lang="en-US" sz="3300" dirty="0" smtClean="0">
                <a:solidFill>
                  <a:srgbClr val="008000"/>
                </a:solidFill>
              </a:rPr>
              <a:t>: </a:t>
            </a:r>
            <a:r>
              <a:rPr lang="en-US" sz="3300" dirty="0" smtClean="0"/>
              <a:t>This year Practicum was implemented through online mode. There was no print material.</a:t>
            </a:r>
          </a:p>
          <a:p>
            <a:pPr marL="0" indent="0">
              <a:buNone/>
            </a:pPr>
            <a:endParaRPr lang="en-US" sz="3300" dirty="0" smtClean="0"/>
          </a:p>
          <a:p>
            <a:pPr marL="0" indent="0">
              <a:buNone/>
            </a:pPr>
            <a:r>
              <a:rPr lang="en-US" sz="3300" b="1" dirty="0" smtClean="0">
                <a:solidFill>
                  <a:srgbClr val="C00000"/>
                </a:solidFill>
              </a:rPr>
              <a:t>Total number of students in Module 2: </a:t>
            </a:r>
            <a:r>
              <a:rPr lang="en-US" sz="3300" dirty="0" smtClean="0"/>
              <a:t>245</a:t>
            </a:r>
          </a:p>
          <a:p>
            <a:pPr marL="0" indent="0">
              <a:buNone/>
            </a:pPr>
            <a:endParaRPr lang="en-US" sz="3300" dirty="0" smtClean="0"/>
          </a:p>
          <a:p>
            <a:pPr marL="0" indent="0">
              <a:buNone/>
            </a:pPr>
            <a:r>
              <a:rPr lang="en-US" sz="3300" b="1" dirty="0" smtClean="0">
                <a:solidFill>
                  <a:srgbClr val="CC0099"/>
                </a:solidFill>
              </a:rPr>
              <a:t>Country spread:</a:t>
            </a:r>
            <a:r>
              <a:rPr lang="en-US" sz="3300" dirty="0" smtClean="0">
                <a:solidFill>
                  <a:srgbClr val="CC0099"/>
                </a:solidFill>
              </a:rPr>
              <a:t> </a:t>
            </a:r>
          </a:p>
          <a:p>
            <a:pPr marL="0" indent="0">
              <a:buNone/>
            </a:pPr>
            <a:r>
              <a:rPr lang="en-US" sz="3300" dirty="0" smtClean="0"/>
              <a:t>Fiji 		180</a:t>
            </a:r>
          </a:p>
          <a:p>
            <a:pPr marL="0" indent="0">
              <a:buNone/>
            </a:pPr>
            <a:r>
              <a:rPr lang="en-US" sz="3300" dirty="0" err="1" smtClean="0"/>
              <a:t>Solomons</a:t>
            </a:r>
            <a:r>
              <a:rPr lang="en-US" sz="3300" dirty="0" smtClean="0"/>
              <a:t> 	 	21</a:t>
            </a:r>
          </a:p>
          <a:p>
            <a:pPr marL="0" indent="0">
              <a:buNone/>
            </a:pPr>
            <a:r>
              <a:rPr lang="en-US" sz="3300" dirty="0" smtClean="0"/>
              <a:t>Vanuatu		8</a:t>
            </a:r>
          </a:p>
          <a:p>
            <a:pPr marL="0" indent="0">
              <a:buNone/>
            </a:pPr>
            <a:r>
              <a:rPr lang="en-US" sz="3300" dirty="0" smtClean="0"/>
              <a:t>Kiribati		10</a:t>
            </a:r>
          </a:p>
          <a:p>
            <a:pPr marL="0" indent="0">
              <a:buNone/>
            </a:pPr>
            <a:r>
              <a:rPr lang="en-US" sz="3300" dirty="0" smtClean="0"/>
              <a:t>Tonga 		6 </a:t>
            </a:r>
          </a:p>
          <a:p>
            <a:pPr marL="0" indent="0">
              <a:buNone/>
            </a:pPr>
            <a:r>
              <a:rPr lang="en-US" sz="3300" dirty="0" smtClean="0"/>
              <a:t>Samoa		1</a:t>
            </a:r>
          </a:p>
          <a:p>
            <a:pPr marL="0" indent="0">
              <a:buNone/>
            </a:pPr>
            <a:r>
              <a:rPr lang="en-US" sz="3300" dirty="0" smtClean="0"/>
              <a:t>Cook Is 		6</a:t>
            </a:r>
          </a:p>
          <a:p>
            <a:pPr marL="0" indent="0">
              <a:buNone/>
            </a:pPr>
            <a:r>
              <a:rPr lang="en-US" sz="3300" dirty="0" smtClean="0"/>
              <a:t>Marshall Is	.	13 </a:t>
            </a:r>
          </a:p>
          <a:p>
            <a:pPr marL="0" indent="0">
              <a:buNone/>
            </a:pPr>
            <a:endParaRPr lang="en-US" sz="3300" dirty="0"/>
          </a:p>
          <a:p>
            <a:pPr marL="0" indent="0">
              <a:buNone/>
            </a:pPr>
            <a:endParaRPr lang="en-US" sz="3300" dirty="0" smtClean="0"/>
          </a:p>
          <a:p>
            <a:pPr marL="0" indent="0">
              <a:buNone/>
            </a:pPr>
            <a:r>
              <a:rPr lang="en-US" sz="2000" dirty="0" smtClean="0"/>
              <a:t>                                                                                                                                                                                            </a:t>
            </a:r>
          </a:p>
          <a:p>
            <a:pPr marL="0" indent="0">
              <a:buNone/>
            </a:pPr>
            <a:r>
              <a:rPr lang="en-US" sz="2000" b="1" i="1" dirty="0"/>
              <a:t> </a:t>
            </a:r>
            <a:r>
              <a:rPr lang="en-US" sz="2000" b="1" i="1" dirty="0" smtClean="0"/>
              <a:t>                                                                                                                                                                                               Trainee teacher teaching </a:t>
            </a:r>
            <a:r>
              <a:rPr lang="en-US" sz="2000" b="1" i="1" dirty="0"/>
              <a:t>in Marshall Islands</a:t>
            </a:r>
          </a:p>
          <a:p>
            <a:pPr marL="0" indent="0">
              <a:buNone/>
            </a:pPr>
            <a:endParaRPr lang="en-US" sz="3300" dirty="0"/>
          </a:p>
          <a:p>
            <a:pPr marL="0" indent="0">
              <a:buNone/>
            </a:pPr>
            <a:endParaRPr lang="en-US" sz="3300" dirty="0" smtClean="0"/>
          </a:p>
          <a:p>
            <a:pPr marL="0" indent="0">
              <a:buNone/>
            </a:pPr>
            <a:r>
              <a:rPr lang="en-US" sz="3300" b="1" dirty="0">
                <a:solidFill>
                  <a:srgbClr val="9900CC"/>
                </a:solidFill>
              </a:rPr>
              <a:t>T</a:t>
            </a:r>
            <a:r>
              <a:rPr lang="en-US" sz="3300" b="1" dirty="0" smtClean="0">
                <a:solidFill>
                  <a:srgbClr val="9900CC"/>
                </a:solidFill>
              </a:rPr>
              <a:t>otal number of students in Module 1: 105</a:t>
            </a:r>
          </a:p>
          <a:p>
            <a:pPr marL="0" indent="0">
              <a:buNone/>
            </a:pPr>
            <a:endParaRPr lang="en-US" sz="2900" dirty="0" smtClean="0"/>
          </a:p>
          <a:p>
            <a:pPr marL="0" indent="0">
              <a:buNone/>
            </a:pPr>
            <a:r>
              <a:rPr lang="en-US" sz="2900" dirty="0"/>
              <a:t>	</a:t>
            </a:r>
            <a:r>
              <a:rPr lang="en-US" sz="2900" dirty="0" smtClean="0"/>
              <a:t>		</a:t>
            </a:r>
          </a:p>
          <a:p>
            <a:pPr marL="0" indent="0">
              <a:buNone/>
            </a:pPr>
            <a:r>
              <a:rPr lang="en-US" b="1" dirty="0" smtClean="0">
                <a:solidFill>
                  <a:srgbClr val="0070C0"/>
                </a:solidFill>
              </a:rPr>
              <a:t>Total number of students in Module 1 &amp; Module 2 = 350</a:t>
            </a:r>
            <a:endParaRPr lang="en-US" b="1" dirty="0">
              <a:solidFill>
                <a:srgbClr val="0070C0"/>
              </a:solidFill>
            </a:endParaRPr>
          </a:p>
          <a:p>
            <a:pPr marL="0" indent="0">
              <a:buNone/>
            </a:pPr>
            <a:endParaRPr lang="en-US" b="1" dirty="0">
              <a:solidFill>
                <a:srgbClr val="C00000"/>
              </a:solidFill>
            </a:endParaRPr>
          </a:p>
        </p:txBody>
      </p:sp>
      <p:pic>
        <p:nvPicPr>
          <p:cNvPr id="6" name="Content Placeholder 6" descr="C:\Users\prakash_k\Desktop\ppppppppppppppp.jp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3429000" cy="3886200"/>
          </a:xfrm>
          <a:prstGeom prst="rect">
            <a:avLst/>
          </a:prstGeom>
          <a:noFill/>
          <a:ln>
            <a:noFill/>
          </a:ln>
        </p:spPr>
      </p:pic>
    </p:spTree>
    <p:extLst>
      <p:ext uri="{BB962C8B-B14F-4D97-AF65-F5344CB8AC3E}">
        <p14:creationId xmlns:p14="http://schemas.microsoft.com/office/powerpoint/2010/main" val="4136361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17430892"/>
              </p:ext>
            </p:extLst>
          </p:nvPr>
        </p:nvGraphicFramePr>
        <p:xfrm>
          <a:off x="533400" y="152400"/>
          <a:ext cx="7071847" cy="6553201"/>
        </p:xfrm>
        <a:graphic>
          <a:graphicData uri="http://schemas.openxmlformats.org/drawingml/2006/table">
            <a:tbl>
              <a:tblPr firstRow="1" firstCol="1" bandRow="1">
                <a:tableStyleId>{5C22544A-7EE6-4342-B048-85BDC9FD1C3A}</a:tableStyleId>
              </a:tblPr>
              <a:tblGrid>
                <a:gridCol w="1754494"/>
                <a:gridCol w="1471656"/>
                <a:gridCol w="1123271"/>
                <a:gridCol w="542331"/>
                <a:gridCol w="448949"/>
                <a:gridCol w="865573"/>
                <a:gridCol w="865573"/>
              </a:tblGrid>
              <a:tr h="308496">
                <a:tc gridSpan="7">
                  <a:txBody>
                    <a:bodyPr/>
                    <a:lstStyle/>
                    <a:p>
                      <a:pPr marL="0" marR="0" algn="ctr">
                        <a:lnSpc>
                          <a:spcPct val="115000"/>
                        </a:lnSpc>
                        <a:spcBef>
                          <a:spcPts val="0"/>
                        </a:spcBef>
                        <a:spcAft>
                          <a:spcPts val="0"/>
                        </a:spcAft>
                      </a:pPr>
                      <a:r>
                        <a:rPr lang="en-US" sz="1200" dirty="0" smtClean="0">
                          <a:effectLst/>
                        </a:rPr>
                        <a:t>SUMMARY  of  Module 2 Studen</a:t>
                      </a:r>
                      <a:r>
                        <a:rPr lang="en-US" sz="1200" baseline="0" dirty="0" smtClean="0">
                          <a:effectLst/>
                        </a:rPr>
                        <a:t>t  spread</a:t>
                      </a:r>
                      <a:r>
                        <a:rPr lang="en-US" sz="1200" dirty="0" smtClean="0">
                          <a:effectLst/>
                        </a:rPr>
                        <a:t> </a:t>
                      </a:r>
                      <a:r>
                        <a:rPr lang="en-US" sz="1200" dirty="0">
                          <a:effectLst/>
                        </a:rPr>
                        <a:t>- ED300 </a:t>
                      </a:r>
                      <a:r>
                        <a:rPr lang="en-US" sz="1200" dirty="0" smtClean="0">
                          <a:effectLst/>
                        </a:rPr>
                        <a:t>: 2015 (Semester 1)</a:t>
                      </a:r>
                      <a:endParaRPr lang="en-US" sz="700" dirty="0">
                        <a:effectLst/>
                        <a:latin typeface="Calibri"/>
                        <a:ea typeface="Calibri"/>
                        <a:cs typeface="Times New Roman"/>
                      </a:endParaRPr>
                    </a:p>
                  </a:txBody>
                  <a:tcPr marL="41220" marR="4122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674">
                <a:tc gridSpan="7">
                  <a:txBody>
                    <a:bodyPr/>
                    <a:lstStyle/>
                    <a:p>
                      <a:pPr marL="0" marR="0" algn="ctr">
                        <a:lnSpc>
                          <a:spcPct val="115000"/>
                        </a:lnSpc>
                        <a:spcBef>
                          <a:spcPts val="0"/>
                        </a:spcBef>
                        <a:spcAft>
                          <a:spcPts val="0"/>
                        </a:spcAft>
                      </a:pPr>
                      <a:r>
                        <a:rPr lang="en-US" sz="700">
                          <a:effectLst/>
                        </a:rPr>
                        <a:t>MODULE 2</a:t>
                      </a:r>
                      <a:endParaRPr lang="en-US" sz="700">
                        <a:effectLst/>
                        <a:latin typeface="Calibri"/>
                        <a:ea typeface="Calibri"/>
                        <a:cs typeface="Times New Roman"/>
                      </a:endParaRPr>
                    </a:p>
                  </a:txBody>
                  <a:tcPr marL="41220" marR="4122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674">
                <a:tc>
                  <a:txBody>
                    <a:bodyPr/>
                    <a:lstStyle/>
                    <a:p>
                      <a:pPr marL="0" marR="0">
                        <a:lnSpc>
                          <a:spcPct val="115000"/>
                        </a:lnSpc>
                        <a:spcBef>
                          <a:spcPts val="0"/>
                        </a:spcBef>
                        <a:spcAft>
                          <a:spcPts val="0"/>
                        </a:spcAft>
                      </a:pPr>
                      <a:r>
                        <a:rPr lang="en-US" sz="700" b="1" dirty="0">
                          <a:effectLst/>
                        </a:rPr>
                        <a:t>Country</a:t>
                      </a:r>
                      <a:endParaRPr lang="en-US" sz="700" b="1"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b="1" dirty="0">
                          <a:effectLst/>
                        </a:rPr>
                        <a:t>Secondary</a:t>
                      </a:r>
                      <a:endParaRPr lang="en-US" sz="700" b="1"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b="1" dirty="0" smtClean="0">
                          <a:effectLst/>
                        </a:rPr>
                        <a:t>              Primary</a:t>
                      </a:r>
                      <a:endParaRPr lang="en-US" sz="700" b="1"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b="1" dirty="0" smtClean="0">
                          <a:effectLst/>
                        </a:rPr>
                        <a:t>      ECE</a:t>
                      </a:r>
                      <a:endParaRPr lang="en-US" sz="700" b="1"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b="1" dirty="0" smtClean="0">
                          <a:effectLst/>
                        </a:rPr>
                        <a:t>    SIE</a:t>
                      </a:r>
                      <a:endParaRPr lang="en-US" sz="700" b="1"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b="1" dirty="0" smtClean="0">
                          <a:effectLst/>
                        </a:rPr>
                        <a:t>       Total</a:t>
                      </a:r>
                      <a:endParaRPr lang="en-US" sz="700" b="1"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b="1" dirty="0">
                          <a:effectLst/>
                        </a:rPr>
                        <a:t> </a:t>
                      </a:r>
                      <a:r>
                        <a:rPr lang="en-US" sz="700" b="1" dirty="0" smtClean="0">
                          <a:effectLst/>
                        </a:rPr>
                        <a:t>Total</a:t>
                      </a:r>
                      <a:endParaRPr lang="en-US" sz="700" b="1" dirty="0">
                        <a:effectLst/>
                        <a:latin typeface="Calibri"/>
                        <a:ea typeface="Calibri"/>
                        <a:cs typeface="Times New Roman"/>
                      </a:endParaRPr>
                    </a:p>
                  </a:txBody>
                  <a:tcPr marL="41220" marR="41220" marT="0" marB="0" anchor="b"/>
                </a:tc>
              </a:tr>
              <a:tr h="268258">
                <a:tc>
                  <a:txBody>
                    <a:bodyPr/>
                    <a:lstStyle/>
                    <a:p>
                      <a:pPr marL="0" marR="0">
                        <a:lnSpc>
                          <a:spcPct val="115000"/>
                        </a:lnSpc>
                        <a:spcBef>
                          <a:spcPts val="0"/>
                        </a:spcBef>
                        <a:spcAft>
                          <a:spcPts val="0"/>
                        </a:spcAft>
                      </a:pPr>
                      <a:r>
                        <a:rPr lang="en-US" sz="700" dirty="0">
                          <a:effectLst/>
                        </a:rPr>
                        <a:t>Fiji </a:t>
                      </a:r>
                      <a:endParaRPr lang="en-US" sz="700"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effectLst/>
                        </a:rPr>
                        <a:t> </a:t>
                      </a:r>
                      <a:endParaRPr lang="en-US" sz="700"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effectLst/>
                        </a:rPr>
                        <a:t> </a:t>
                      </a:r>
                      <a:endParaRPr lang="en-US" sz="700" dirty="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effectLst/>
                        </a:rPr>
                        <a:t> </a:t>
                      </a:r>
                      <a:endParaRPr lang="en-US" sz="700" dirty="0">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dirty="0">
                          <a:effectLst/>
                        </a:rPr>
                        <a:t>* Central</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effectLst/>
                        </a:rPr>
                        <a:t>94</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20</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4</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3</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121</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dirty="0">
                          <a:effectLst/>
                        </a:rPr>
                        <a:t>* Western</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16</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12</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28</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dirty="0">
                          <a:effectLst/>
                        </a:rPr>
                        <a:t>* Northern</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22</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8</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1 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31</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b="1" dirty="0">
                          <a:effectLst/>
                        </a:rPr>
                        <a:t>TOTAL</a:t>
                      </a:r>
                      <a:endParaRPr lang="en-US" sz="700" b="1"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132</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40</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5</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3</a:t>
                      </a:r>
                      <a:endParaRPr lang="en-US" sz="700" b="1">
                        <a:effectLst/>
                        <a:latin typeface="Calibri"/>
                        <a:ea typeface="Calibri"/>
                        <a:cs typeface="Times New Roman"/>
                      </a:endParaRPr>
                    </a:p>
                  </a:txBody>
                  <a:tcPr marL="41220" marR="41220" marT="0" marB="0" anchor="b"/>
                </a:tc>
                <a:tc>
                  <a:txBody>
                    <a:bodyPr/>
                    <a:lstStyle/>
                    <a:p>
                      <a:pPr>
                        <a:lnSpc>
                          <a:spcPct val="115000"/>
                        </a:lnSpc>
                      </a:pPr>
                      <a:endParaRPr lang="en-US" sz="700" b="1">
                        <a:effectLst/>
                        <a:latin typeface="Calibri"/>
                      </a:endParaRPr>
                    </a:p>
                  </a:txBody>
                  <a:tcPr marL="41220" marR="41220" marT="0" marB="0" anchor="b"/>
                </a:tc>
                <a:tc>
                  <a:txBody>
                    <a:bodyPr/>
                    <a:lstStyle/>
                    <a:p>
                      <a:pPr marL="0" marR="0" algn="ctr">
                        <a:lnSpc>
                          <a:spcPct val="115000"/>
                        </a:lnSpc>
                        <a:spcBef>
                          <a:spcPts val="0"/>
                        </a:spcBef>
                        <a:spcAft>
                          <a:spcPts val="0"/>
                        </a:spcAft>
                      </a:pPr>
                      <a:r>
                        <a:rPr lang="en-US" sz="1100" b="1" dirty="0">
                          <a:effectLst/>
                        </a:rPr>
                        <a:t>180</a:t>
                      </a:r>
                      <a:endParaRPr lang="en-US" sz="700" b="1" dirty="0">
                        <a:effectLst/>
                        <a:latin typeface="Calibri"/>
                        <a:ea typeface="Calibri"/>
                        <a:cs typeface="Times New Roman"/>
                      </a:endParaRPr>
                    </a:p>
                  </a:txBody>
                  <a:tcPr marL="41220" marR="41220" marT="0" marB="0" anchor="b"/>
                </a:tc>
              </a:tr>
              <a:tr h="185097">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268258">
                <a:tc>
                  <a:txBody>
                    <a:bodyPr/>
                    <a:lstStyle/>
                    <a:p>
                      <a:pPr marL="0" marR="0">
                        <a:lnSpc>
                          <a:spcPct val="115000"/>
                        </a:lnSpc>
                        <a:spcBef>
                          <a:spcPts val="0"/>
                        </a:spcBef>
                        <a:spcAft>
                          <a:spcPts val="0"/>
                        </a:spcAft>
                      </a:pPr>
                      <a:r>
                        <a:rPr lang="en-US" sz="700">
                          <a:effectLst/>
                        </a:rPr>
                        <a:t>Solomon Is.</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solidFill>
                            <a:srgbClr val="FF3300"/>
                          </a:solidFill>
                          <a:effectLst/>
                        </a:rPr>
                        <a:t>19</a:t>
                      </a:r>
                      <a:endParaRPr lang="en-US" sz="700"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1</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1</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 </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21</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21</a:t>
                      </a:r>
                      <a:endParaRPr lang="en-US" sz="700">
                        <a:solidFill>
                          <a:srgbClr val="FF3300"/>
                        </a:solidFill>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a:effectLst/>
                        </a:rPr>
                        <a:t>TOTAL</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19</a:t>
                      </a:r>
                      <a:endParaRPr lang="en-US" sz="700" b="1"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1</a:t>
                      </a:r>
                      <a:endParaRPr lang="en-US" sz="700" b="1"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1</a:t>
                      </a:r>
                      <a:endParaRPr lang="en-US" sz="700" b="1"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 </a:t>
                      </a:r>
                      <a:endParaRPr lang="en-US" sz="700" b="1" dirty="0">
                        <a:solidFill>
                          <a:srgbClr val="FF3300"/>
                        </a:solidFill>
                        <a:effectLst/>
                        <a:latin typeface="Calibri"/>
                        <a:ea typeface="Calibri"/>
                        <a:cs typeface="Times New Roman"/>
                      </a:endParaRPr>
                    </a:p>
                  </a:txBody>
                  <a:tcPr marL="41220" marR="41220" marT="0" marB="0" anchor="b"/>
                </a:tc>
                <a:tc>
                  <a:txBody>
                    <a:bodyPr/>
                    <a:lstStyle/>
                    <a:p>
                      <a:pPr>
                        <a:lnSpc>
                          <a:spcPct val="115000"/>
                        </a:lnSpc>
                      </a:pPr>
                      <a:endParaRPr lang="en-US" sz="700" b="1" dirty="0">
                        <a:solidFill>
                          <a:srgbClr val="FF3300"/>
                        </a:solidFill>
                        <a:effectLst/>
                        <a:latin typeface="Calibri"/>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21</a:t>
                      </a:r>
                      <a:endParaRPr lang="en-US" sz="700" b="1" dirty="0">
                        <a:solidFill>
                          <a:srgbClr val="FF3300"/>
                        </a:solidFill>
                        <a:effectLst/>
                        <a:latin typeface="Calibri"/>
                        <a:ea typeface="Calibri"/>
                        <a:cs typeface="Times New Roman"/>
                      </a:endParaRPr>
                    </a:p>
                  </a:txBody>
                  <a:tcPr marL="41220" marR="41220" marT="0" marB="0" anchor="b"/>
                </a:tc>
              </a:tr>
              <a:tr h="185097">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175780">
                <a:tc>
                  <a:txBody>
                    <a:bodyPr/>
                    <a:lstStyle/>
                    <a:p>
                      <a:pPr marL="0" marR="0">
                        <a:lnSpc>
                          <a:spcPct val="115000"/>
                        </a:lnSpc>
                        <a:spcBef>
                          <a:spcPts val="0"/>
                        </a:spcBef>
                        <a:spcAft>
                          <a:spcPts val="0"/>
                        </a:spcAft>
                      </a:pPr>
                      <a:r>
                        <a:rPr lang="en-US" sz="700">
                          <a:effectLst/>
                        </a:rPr>
                        <a:t>Vanuatu</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solidFill>
                            <a:srgbClr val="660033"/>
                          </a:solidFill>
                          <a:effectLst/>
                        </a:rPr>
                        <a:t>8</a:t>
                      </a:r>
                      <a:endParaRPr lang="en-US" sz="700" dirty="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660033"/>
                          </a:solidFill>
                          <a:effectLst/>
                        </a:rPr>
                        <a:t>8</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a:effectLst/>
                        </a:rPr>
                        <a:t>TOTAL</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660033"/>
                          </a:solidFill>
                          <a:effectLst/>
                        </a:rPr>
                        <a:t>8</a:t>
                      </a:r>
                      <a:endParaRPr lang="en-US" sz="700" b="1" dirty="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660033"/>
                          </a:solidFill>
                          <a:effectLst/>
                        </a:rPr>
                        <a:t> </a:t>
                      </a:r>
                      <a:endParaRPr lang="en-US" sz="700" b="1" dirty="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660033"/>
                          </a:solidFill>
                          <a:effectLst/>
                        </a:rPr>
                        <a:t> </a:t>
                      </a:r>
                      <a:endParaRPr lang="en-US" sz="700" b="1" dirty="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660033"/>
                          </a:solidFill>
                          <a:effectLst/>
                        </a:rPr>
                        <a:t> </a:t>
                      </a:r>
                      <a:endParaRPr lang="en-US" sz="700" b="1" dirty="0">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solidFill>
                            <a:srgbClr val="660033"/>
                          </a:solidFill>
                          <a:effectLst/>
                        </a:rPr>
                        <a:t>8</a:t>
                      </a:r>
                      <a:endParaRPr lang="en-US" sz="700" b="1">
                        <a:solidFill>
                          <a:srgbClr val="660033"/>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660033"/>
                          </a:solidFill>
                          <a:effectLst/>
                        </a:rPr>
                        <a:t>8</a:t>
                      </a:r>
                      <a:endParaRPr lang="en-US" sz="700" b="1" dirty="0">
                        <a:solidFill>
                          <a:srgbClr val="660033"/>
                        </a:solidFill>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solidFill>
                            <a:srgbClr val="660033"/>
                          </a:solidFill>
                          <a:effectLst/>
                        </a:rPr>
                        <a:t> </a:t>
                      </a:r>
                      <a:endParaRPr lang="en-US" sz="700">
                        <a:solidFill>
                          <a:srgbClr val="660033"/>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660033"/>
                          </a:solidFill>
                          <a:effectLst/>
                        </a:rPr>
                        <a:t> </a:t>
                      </a:r>
                      <a:endParaRPr lang="en-US" sz="700" dirty="0">
                        <a:solidFill>
                          <a:srgbClr val="660033"/>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660033"/>
                          </a:solidFill>
                          <a:effectLst/>
                        </a:rPr>
                        <a:t> </a:t>
                      </a:r>
                      <a:endParaRPr lang="en-US" sz="700" dirty="0">
                        <a:solidFill>
                          <a:srgbClr val="660033"/>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660033"/>
                          </a:solidFill>
                          <a:effectLst/>
                        </a:rPr>
                        <a:t> </a:t>
                      </a:r>
                      <a:endParaRPr lang="en-US" sz="700" dirty="0">
                        <a:solidFill>
                          <a:srgbClr val="660033"/>
                        </a:solidFill>
                        <a:effectLst/>
                        <a:latin typeface="Calibri"/>
                        <a:ea typeface="Calibri"/>
                        <a:cs typeface="Times New Roman"/>
                      </a:endParaRPr>
                    </a:p>
                  </a:txBody>
                  <a:tcPr marL="41220" marR="41220" marT="0" marB="0" anchor="b"/>
                </a:tc>
              </a:tr>
              <a:tr h="268258">
                <a:tc>
                  <a:txBody>
                    <a:bodyPr/>
                    <a:lstStyle/>
                    <a:p>
                      <a:pPr marL="0" marR="0">
                        <a:lnSpc>
                          <a:spcPct val="115000"/>
                        </a:lnSpc>
                        <a:spcBef>
                          <a:spcPts val="0"/>
                        </a:spcBef>
                        <a:spcAft>
                          <a:spcPts val="0"/>
                        </a:spcAft>
                      </a:pPr>
                      <a:r>
                        <a:rPr lang="en-US" sz="700">
                          <a:effectLst/>
                        </a:rPr>
                        <a:t>Kiribati</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solidFill>
                            <a:srgbClr val="CC0099"/>
                          </a:solidFill>
                          <a:effectLst/>
                        </a:rPr>
                        <a:t>10</a:t>
                      </a:r>
                      <a:endParaRPr lang="en-US" sz="700" dirty="0">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CC0099"/>
                          </a:solidFill>
                          <a:effectLst/>
                        </a:rPr>
                        <a:t> </a:t>
                      </a:r>
                      <a:endParaRPr lang="en-US" sz="700">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CC0099"/>
                          </a:solidFill>
                          <a:effectLst/>
                        </a:rPr>
                        <a:t> </a:t>
                      </a:r>
                      <a:endParaRPr lang="en-US" sz="700">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CC0099"/>
                          </a:solidFill>
                          <a:effectLst/>
                        </a:rPr>
                        <a:t> </a:t>
                      </a:r>
                      <a:endParaRPr lang="en-US" sz="700">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CC0099"/>
                          </a:solidFill>
                          <a:effectLst/>
                        </a:rPr>
                        <a:t> </a:t>
                      </a:r>
                      <a:endParaRPr lang="en-US" sz="700">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CC0099"/>
                          </a:solidFill>
                          <a:effectLst/>
                        </a:rPr>
                        <a:t> </a:t>
                      </a:r>
                      <a:endParaRPr lang="en-US" sz="700">
                        <a:solidFill>
                          <a:srgbClr val="CC0099"/>
                        </a:solidFill>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a:effectLst/>
                        </a:rPr>
                        <a:t>TOTAL</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CC0099"/>
                          </a:solidFill>
                          <a:effectLst/>
                        </a:rPr>
                        <a:t>10</a:t>
                      </a:r>
                      <a:endParaRPr lang="en-US" sz="700" b="1" dirty="0">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solidFill>
                            <a:srgbClr val="CC0099"/>
                          </a:solidFill>
                          <a:effectLst/>
                        </a:rPr>
                        <a:t> </a:t>
                      </a:r>
                      <a:endParaRPr lang="en-US" sz="700" b="1">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solidFill>
                            <a:srgbClr val="CC0099"/>
                          </a:solidFill>
                          <a:effectLst/>
                        </a:rPr>
                        <a:t> </a:t>
                      </a:r>
                      <a:endParaRPr lang="en-US" sz="700" b="1">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solidFill>
                            <a:srgbClr val="CC0099"/>
                          </a:solidFill>
                          <a:effectLst/>
                        </a:rPr>
                        <a:t> </a:t>
                      </a:r>
                      <a:endParaRPr lang="en-US" sz="700" b="1">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solidFill>
                            <a:srgbClr val="CC0099"/>
                          </a:solidFill>
                          <a:effectLst/>
                        </a:rPr>
                        <a:t> </a:t>
                      </a:r>
                      <a:endParaRPr lang="en-US" sz="700" b="1">
                        <a:solidFill>
                          <a:srgbClr val="CC0099"/>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CC0099"/>
                          </a:solidFill>
                          <a:effectLst/>
                        </a:rPr>
                        <a:t>10</a:t>
                      </a:r>
                      <a:endParaRPr lang="en-US" sz="700" b="1" dirty="0">
                        <a:solidFill>
                          <a:srgbClr val="CC0099"/>
                        </a:solidFill>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CC0099"/>
                          </a:solidFill>
                          <a:effectLst/>
                        </a:rPr>
                        <a:t> </a:t>
                      </a:r>
                      <a:endParaRPr lang="en-US" sz="700" dirty="0">
                        <a:solidFill>
                          <a:srgbClr val="CC0099"/>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CC0099"/>
                          </a:solidFill>
                          <a:effectLst/>
                        </a:rPr>
                        <a:t> </a:t>
                      </a:r>
                      <a:endParaRPr lang="en-US" sz="700" dirty="0">
                        <a:solidFill>
                          <a:srgbClr val="CC0099"/>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CC0099"/>
                          </a:solidFill>
                          <a:effectLst/>
                        </a:rPr>
                        <a:t> </a:t>
                      </a:r>
                      <a:endParaRPr lang="en-US" sz="700" dirty="0">
                        <a:solidFill>
                          <a:srgbClr val="CC0099"/>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CC0099"/>
                          </a:solidFill>
                          <a:effectLst/>
                        </a:rPr>
                        <a:t> </a:t>
                      </a:r>
                      <a:endParaRPr lang="en-US" sz="700" dirty="0">
                        <a:solidFill>
                          <a:srgbClr val="CC0099"/>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CC0099"/>
                          </a:solidFill>
                          <a:effectLst/>
                        </a:rPr>
                        <a:t> </a:t>
                      </a:r>
                      <a:endParaRPr lang="en-US" sz="700" dirty="0">
                        <a:solidFill>
                          <a:srgbClr val="CC0099"/>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solidFill>
                            <a:srgbClr val="CC0099"/>
                          </a:solidFill>
                          <a:effectLst/>
                        </a:rPr>
                        <a:t> </a:t>
                      </a:r>
                      <a:endParaRPr lang="en-US" sz="700" dirty="0">
                        <a:solidFill>
                          <a:srgbClr val="CC0099"/>
                        </a:solidFill>
                        <a:effectLst/>
                        <a:latin typeface="Calibri"/>
                        <a:ea typeface="Calibri"/>
                        <a:cs typeface="Times New Roman"/>
                      </a:endParaRPr>
                    </a:p>
                  </a:txBody>
                  <a:tcPr marL="41220" marR="41220" marT="0" marB="0" anchor="b"/>
                </a:tc>
              </a:tr>
              <a:tr h="268258">
                <a:tc>
                  <a:txBody>
                    <a:bodyPr/>
                    <a:lstStyle/>
                    <a:p>
                      <a:pPr marL="0" marR="0">
                        <a:lnSpc>
                          <a:spcPct val="115000"/>
                        </a:lnSpc>
                        <a:spcBef>
                          <a:spcPts val="0"/>
                        </a:spcBef>
                        <a:spcAft>
                          <a:spcPts val="0"/>
                        </a:spcAft>
                      </a:pPr>
                      <a:r>
                        <a:rPr lang="en-US" sz="700">
                          <a:effectLst/>
                        </a:rPr>
                        <a:t>Tonga</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3</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3</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a:effectLst/>
                        </a:rPr>
                        <a:t>TOTAL</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3</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3</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 </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 </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a:effectLst/>
                        </a:rPr>
                        <a:t> </a:t>
                      </a:r>
                      <a:endParaRPr lang="en-US" sz="700" b="1">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effectLst/>
                        </a:rPr>
                        <a:t>6</a:t>
                      </a:r>
                      <a:endParaRPr lang="en-US" sz="700" b="1" dirty="0">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259875">
                <a:tc>
                  <a:txBody>
                    <a:bodyPr/>
                    <a:lstStyle/>
                    <a:p>
                      <a:pPr marL="0" marR="0">
                        <a:lnSpc>
                          <a:spcPct val="115000"/>
                        </a:lnSpc>
                        <a:spcBef>
                          <a:spcPts val="0"/>
                        </a:spcBef>
                        <a:spcAft>
                          <a:spcPts val="0"/>
                        </a:spcAft>
                      </a:pPr>
                      <a:r>
                        <a:rPr lang="en-US" sz="700">
                          <a:effectLst/>
                        </a:rPr>
                        <a:t>Samoa</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solidFill>
                            <a:srgbClr val="FF3300"/>
                          </a:solidFill>
                          <a:effectLst/>
                        </a:rPr>
                        <a:t>1</a:t>
                      </a:r>
                      <a:endParaRPr lang="en-US" sz="700"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 </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 </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 </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 </a:t>
                      </a:r>
                      <a:endParaRPr lang="en-US" sz="70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FF3300"/>
                          </a:solidFill>
                          <a:effectLst/>
                        </a:rPr>
                        <a:t> </a:t>
                      </a:r>
                      <a:endParaRPr lang="en-US" sz="700">
                        <a:solidFill>
                          <a:srgbClr val="FF3300"/>
                        </a:solidFill>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a:effectLst/>
                        </a:rPr>
                        <a:t>TOTAL</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1</a:t>
                      </a:r>
                      <a:endParaRPr lang="en-US" sz="700" b="1"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 </a:t>
                      </a:r>
                      <a:endParaRPr lang="en-US" sz="700" b="1"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 </a:t>
                      </a:r>
                      <a:endParaRPr lang="en-US" sz="700" b="1" dirty="0">
                        <a:solidFill>
                          <a:srgbClr val="FF33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 </a:t>
                      </a:r>
                      <a:endParaRPr lang="en-US" sz="700" b="1" dirty="0">
                        <a:solidFill>
                          <a:srgbClr val="FF3300"/>
                        </a:solidFill>
                        <a:effectLst/>
                        <a:latin typeface="Calibri"/>
                        <a:ea typeface="Calibri"/>
                        <a:cs typeface="Times New Roman"/>
                      </a:endParaRPr>
                    </a:p>
                  </a:txBody>
                  <a:tcPr marL="41220" marR="41220" marT="0" marB="0" anchor="b"/>
                </a:tc>
                <a:tc>
                  <a:txBody>
                    <a:bodyPr/>
                    <a:lstStyle/>
                    <a:p>
                      <a:pPr>
                        <a:lnSpc>
                          <a:spcPct val="115000"/>
                        </a:lnSpc>
                      </a:pPr>
                      <a:endParaRPr lang="en-US" sz="700" b="1" dirty="0">
                        <a:solidFill>
                          <a:srgbClr val="FF3300"/>
                        </a:solidFill>
                        <a:effectLst/>
                        <a:latin typeface="Calibri"/>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FF3300"/>
                          </a:solidFill>
                          <a:effectLst/>
                        </a:rPr>
                        <a:t>1</a:t>
                      </a:r>
                      <a:endParaRPr lang="en-US" sz="700" b="1" dirty="0">
                        <a:solidFill>
                          <a:srgbClr val="FF3300"/>
                        </a:solidFill>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r>
              <a:tr h="268258">
                <a:tc>
                  <a:txBody>
                    <a:bodyPr/>
                    <a:lstStyle/>
                    <a:p>
                      <a:pPr marL="0" marR="0">
                        <a:lnSpc>
                          <a:spcPct val="115000"/>
                        </a:lnSpc>
                        <a:spcBef>
                          <a:spcPts val="0"/>
                        </a:spcBef>
                        <a:spcAft>
                          <a:spcPts val="0"/>
                        </a:spcAft>
                      </a:pPr>
                      <a:r>
                        <a:rPr lang="en-US" sz="700">
                          <a:effectLst/>
                        </a:rPr>
                        <a:t>Cook Islands</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effectLst/>
                        </a:rPr>
                        <a:t>1</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effectLst/>
                        </a:rPr>
                        <a:t>3</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effectLst/>
                        </a:rPr>
                        <a:t>2</a:t>
                      </a:r>
                      <a:endParaRPr lang="en-US" sz="700" dirty="0">
                        <a:effectLst/>
                        <a:latin typeface="Calibri"/>
                        <a:ea typeface="Calibri"/>
                        <a:cs typeface="Times New Roman"/>
                      </a:endParaRPr>
                    </a:p>
                  </a:txBody>
                  <a:tcPr marL="41220" marR="41220" marT="0" marB="0" anchor="b"/>
                </a:tc>
                <a:tc>
                  <a:txBody>
                    <a:bodyPr/>
                    <a:lstStyle/>
                    <a:p>
                      <a:pPr>
                        <a:lnSpc>
                          <a:spcPct val="115000"/>
                        </a:lnSpc>
                      </a:pPr>
                      <a:endParaRPr lang="en-US" sz="700" dirty="0">
                        <a:effectLst/>
                        <a:latin typeface="Calibri"/>
                      </a:endParaRPr>
                    </a:p>
                  </a:txBody>
                  <a:tcPr marL="41220" marR="41220" marT="0" marB="0" anchor="b"/>
                </a:tc>
                <a:tc>
                  <a:txBody>
                    <a:bodyPr/>
                    <a:lstStyle/>
                    <a:p>
                      <a:pPr>
                        <a:lnSpc>
                          <a:spcPct val="115000"/>
                        </a:lnSpc>
                      </a:pPr>
                      <a:endParaRPr lang="en-US" sz="700" dirty="0">
                        <a:effectLst/>
                        <a:latin typeface="Calibri"/>
                      </a:endParaRPr>
                    </a:p>
                  </a:txBody>
                  <a:tcPr marL="41220" marR="41220" marT="0" marB="0" anchor="b"/>
                </a:tc>
                <a:tc>
                  <a:txBody>
                    <a:bodyPr/>
                    <a:lstStyle/>
                    <a:p>
                      <a:pPr marL="0" marR="0" algn="ctr">
                        <a:lnSpc>
                          <a:spcPct val="115000"/>
                        </a:lnSpc>
                        <a:spcBef>
                          <a:spcPts val="0"/>
                        </a:spcBef>
                        <a:spcAft>
                          <a:spcPts val="0"/>
                        </a:spcAft>
                      </a:pPr>
                      <a:r>
                        <a:rPr lang="en-US" sz="700" dirty="0">
                          <a:effectLst/>
                        </a:rPr>
                        <a:t>6</a:t>
                      </a:r>
                      <a:endParaRPr lang="en-US" sz="700" dirty="0">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a:effectLst/>
                        </a:rPr>
                        <a:t>TOTAL</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effectLst/>
                        </a:rPr>
                        <a:t>6</a:t>
                      </a:r>
                      <a:endParaRPr lang="en-US" sz="700" b="1" dirty="0">
                        <a:effectLst/>
                        <a:latin typeface="Calibri"/>
                        <a:ea typeface="Calibri"/>
                        <a:cs typeface="Times New Roman"/>
                      </a:endParaRPr>
                    </a:p>
                  </a:txBody>
                  <a:tcPr marL="41220" marR="41220" marT="0" marB="0" anchor="b"/>
                </a:tc>
              </a:tr>
              <a:tr h="169674">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dirty="0">
                          <a:effectLst/>
                        </a:rPr>
                        <a:t> </a:t>
                      </a:r>
                      <a:endParaRPr lang="en-US" sz="700" dirty="0">
                        <a:effectLst/>
                        <a:latin typeface="Calibri"/>
                        <a:ea typeface="Calibri"/>
                        <a:cs typeface="Times New Roman"/>
                      </a:endParaRPr>
                    </a:p>
                  </a:txBody>
                  <a:tcPr marL="41220" marR="41220" marT="0" marB="0" anchor="b"/>
                </a:tc>
              </a:tr>
              <a:tr h="179642">
                <a:tc>
                  <a:txBody>
                    <a:bodyPr/>
                    <a:lstStyle/>
                    <a:p>
                      <a:pPr marL="0" marR="0">
                        <a:lnSpc>
                          <a:spcPct val="115000"/>
                        </a:lnSpc>
                        <a:spcBef>
                          <a:spcPts val="0"/>
                        </a:spcBef>
                        <a:spcAft>
                          <a:spcPts val="0"/>
                        </a:spcAft>
                      </a:pPr>
                      <a:r>
                        <a:rPr lang="en-US" sz="700">
                          <a:effectLst/>
                        </a:rPr>
                        <a:t>Marshall Is</a:t>
                      </a:r>
                      <a:endParaRPr lang="en-US" sz="700">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dirty="0">
                          <a:solidFill>
                            <a:srgbClr val="C00000"/>
                          </a:solidFill>
                          <a:effectLst/>
                        </a:rPr>
                        <a:t>12</a:t>
                      </a:r>
                      <a:endParaRPr lang="en-US" sz="700" dirty="0">
                        <a:solidFill>
                          <a:srgbClr val="C000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700">
                          <a:solidFill>
                            <a:srgbClr val="C00000"/>
                          </a:solidFill>
                          <a:effectLst/>
                        </a:rPr>
                        <a:t>1</a:t>
                      </a:r>
                      <a:endParaRPr lang="en-US" sz="700">
                        <a:solidFill>
                          <a:srgbClr val="C00000"/>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solidFill>
                            <a:srgbClr val="C00000"/>
                          </a:solidFill>
                          <a:effectLst/>
                        </a:rPr>
                        <a:t> </a:t>
                      </a:r>
                      <a:endParaRPr lang="en-US" sz="700">
                        <a:solidFill>
                          <a:srgbClr val="C00000"/>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solidFill>
                            <a:srgbClr val="C00000"/>
                          </a:solidFill>
                          <a:effectLst/>
                        </a:rPr>
                        <a:t> </a:t>
                      </a:r>
                      <a:endParaRPr lang="en-US" sz="700">
                        <a:solidFill>
                          <a:srgbClr val="C00000"/>
                        </a:solidFill>
                        <a:effectLst/>
                        <a:latin typeface="Calibri"/>
                        <a:ea typeface="Calibri"/>
                        <a:cs typeface="Times New Roman"/>
                      </a:endParaRPr>
                    </a:p>
                  </a:txBody>
                  <a:tcPr marL="41220" marR="41220" marT="0" marB="0" anchor="b"/>
                </a:tc>
                <a:tc>
                  <a:txBody>
                    <a:bodyPr/>
                    <a:lstStyle/>
                    <a:p>
                      <a:pPr marL="0" marR="0">
                        <a:lnSpc>
                          <a:spcPct val="115000"/>
                        </a:lnSpc>
                        <a:spcBef>
                          <a:spcPts val="0"/>
                        </a:spcBef>
                        <a:spcAft>
                          <a:spcPts val="0"/>
                        </a:spcAft>
                      </a:pPr>
                      <a:r>
                        <a:rPr lang="en-US" sz="700">
                          <a:solidFill>
                            <a:srgbClr val="C00000"/>
                          </a:solidFill>
                          <a:effectLst/>
                        </a:rPr>
                        <a:t> 13</a:t>
                      </a:r>
                      <a:endParaRPr lang="en-US" sz="700">
                        <a:solidFill>
                          <a:srgbClr val="C00000"/>
                        </a:solidFill>
                        <a:effectLst/>
                        <a:latin typeface="Calibri"/>
                        <a:ea typeface="Calibri"/>
                        <a:cs typeface="Times New Roman"/>
                      </a:endParaRPr>
                    </a:p>
                  </a:txBody>
                  <a:tcPr marL="41220" marR="41220" marT="0" marB="0" anchor="b"/>
                </a:tc>
              </a:tr>
              <a:tr h="277648">
                <a:tc>
                  <a:txBody>
                    <a:bodyPr/>
                    <a:lstStyle/>
                    <a:p>
                      <a:pPr marL="0" marR="0">
                        <a:lnSpc>
                          <a:spcPct val="115000"/>
                        </a:lnSpc>
                        <a:spcBef>
                          <a:spcPts val="0"/>
                        </a:spcBef>
                        <a:spcAft>
                          <a:spcPts val="0"/>
                        </a:spcAft>
                      </a:pPr>
                      <a:r>
                        <a:rPr lang="en-US" sz="1100" dirty="0">
                          <a:effectLst/>
                        </a:rPr>
                        <a:t>TOTAL</a:t>
                      </a:r>
                      <a:endParaRPr lang="en-US" sz="700" dirty="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a:effectLst/>
                        </a:rPr>
                        <a:t> </a:t>
                      </a:r>
                      <a:endParaRPr lang="en-US" sz="700">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dirty="0">
                          <a:solidFill>
                            <a:srgbClr val="C00000"/>
                          </a:solidFill>
                          <a:effectLst/>
                        </a:rPr>
                        <a:t> </a:t>
                      </a:r>
                      <a:endParaRPr lang="en-US" sz="700" dirty="0">
                        <a:solidFill>
                          <a:srgbClr val="C000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dirty="0">
                          <a:solidFill>
                            <a:srgbClr val="C00000"/>
                          </a:solidFill>
                          <a:effectLst/>
                        </a:rPr>
                        <a:t> </a:t>
                      </a:r>
                      <a:endParaRPr lang="en-US" sz="700" dirty="0">
                        <a:solidFill>
                          <a:srgbClr val="C000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dirty="0">
                          <a:solidFill>
                            <a:srgbClr val="C00000"/>
                          </a:solidFill>
                          <a:effectLst/>
                        </a:rPr>
                        <a:t> </a:t>
                      </a:r>
                      <a:endParaRPr lang="en-US" sz="700" dirty="0">
                        <a:solidFill>
                          <a:srgbClr val="C000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dirty="0">
                          <a:solidFill>
                            <a:srgbClr val="C00000"/>
                          </a:solidFill>
                          <a:effectLst/>
                        </a:rPr>
                        <a:t> </a:t>
                      </a:r>
                      <a:endParaRPr lang="en-US" sz="700" dirty="0">
                        <a:solidFill>
                          <a:srgbClr val="C00000"/>
                        </a:solidFill>
                        <a:effectLst/>
                        <a:latin typeface="Calibri"/>
                        <a:ea typeface="Calibri"/>
                        <a:cs typeface="Times New Roman"/>
                      </a:endParaRPr>
                    </a:p>
                  </a:txBody>
                  <a:tcPr marL="41220" marR="41220" marT="0" marB="0" anchor="b"/>
                </a:tc>
                <a:tc>
                  <a:txBody>
                    <a:bodyPr/>
                    <a:lstStyle/>
                    <a:p>
                      <a:pPr marL="0" marR="0" algn="ctr">
                        <a:lnSpc>
                          <a:spcPct val="115000"/>
                        </a:lnSpc>
                        <a:spcBef>
                          <a:spcPts val="0"/>
                        </a:spcBef>
                        <a:spcAft>
                          <a:spcPts val="0"/>
                        </a:spcAft>
                      </a:pPr>
                      <a:r>
                        <a:rPr lang="en-US" sz="1100" b="1" dirty="0">
                          <a:solidFill>
                            <a:srgbClr val="C00000"/>
                          </a:solidFill>
                          <a:effectLst/>
                        </a:rPr>
                        <a:t>13</a:t>
                      </a:r>
                      <a:endParaRPr lang="en-US" sz="700" b="1" dirty="0">
                        <a:solidFill>
                          <a:srgbClr val="C00000"/>
                        </a:solidFill>
                        <a:effectLst/>
                        <a:latin typeface="Calibri"/>
                        <a:ea typeface="Calibri"/>
                        <a:cs typeface="Times New Roman"/>
                      </a:endParaRPr>
                    </a:p>
                  </a:txBody>
                  <a:tcPr marL="41220" marR="41220" marT="0" marB="0" anchor="b"/>
                </a:tc>
              </a:tr>
            </a:tbl>
          </a:graphicData>
        </a:graphic>
      </p:graphicFrame>
      <p:sp>
        <p:nvSpPr>
          <p:cNvPr id="4" name="Rectangle 1"/>
          <p:cNvSpPr>
            <a:spLocks noGrp="1" noChangeArrowheads="1"/>
          </p:cNvSpPr>
          <p:nvPr>
            <p:ph type="title"/>
          </p:nvPr>
        </p:nvSpPr>
        <p:spPr bwMode="auto">
          <a:xfrm flipH="1" flipV="1">
            <a:off x="304799" y="3657599"/>
            <a:ext cx="152400" cy="10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42673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rmAutofit/>
          </a:bodyPr>
          <a:lstStyle/>
          <a:p>
            <a:r>
              <a:rPr lang="en-US" sz="2800" b="1" dirty="0" smtClean="0">
                <a:solidFill>
                  <a:srgbClr val="660033"/>
                </a:solidFill>
              </a:rPr>
              <a:t>General problems faced by students</a:t>
            </a:r>
            <a:endParaRPr lang="en-US" sz="2800" b="1" dirty="0">
              <a:solidFill>
                <a:srgbClr val="660033"/>
              </a:solidFill>
            </a:endParaRPr>
          </a:p>
        </p:txBody>
      </p:sp>
      <p:sp>
        <p:nvSpPr>
          <p:cNvPr id="3" name="Content Placeholder 2"/>
          <p:cNvSpPr>
            <a:spLocks noGrp="1"/>
          </p:cNvSpPr>
          <p:nvPr>
            <p:ph idx="1"/>
          </p:nvPr>
        </p:nvSpPr>
        <p:spPr>
          <a:xfrm>
            <a:off x="381000" y="685800"/>
            <a:ext cx="8534400" cy="5943600"/>
          </a:xfrm>
        </p:spPr>
        <p:txBody>
          <a:bodyPr>
            <a:normAutofit fontScale="92500" lnSpcReduction="10000"/>
          </a:bodyPr>
          <a:lstStyle/>
          <a:p>
            <a:pPr marL="457200" indent="-457200">
              <a:buFont typeface="+mj-lt"/>
              <a:buAutoNum type="arabicPeriod"/>
            </a:pPr>
            <a:r>
              <a:rPr lang="en-US" sz="2600" dirty="0" smtClean="0"/>
              <a:t>Internet connection especially in rural areas of Viti </a:t>
            </a:r>
            <a:r>
              <a:rPr lang="en-US" sz="2600" dirty="0" err="1" smtClean="0"/>
              <a:t>Levu</a:t>
            </a:r>
            <a:r>
              <a:rPr lang="en-US" sz="2600" dirty="0" smtClean="0"/>
              <a:t>, Vanua </a:t>
            </a:r>
            <a:r>
              <a:rPr lang="en-US" sz="2600" dirty="0" err="1" smtClean="0"/>
              <a:t>Levu</a:t>
            </a:r>
            <a:r>
              <a:rPr lang="en-US" sz="2600" dirty="0" smtClean="0"/>
              <a:t> and the Regions.</a:t>
            </a:r>
          </a:p>
          <a:p>
            <a:pPr marL="0" indent="0">
              <a:buNone/>
            </a:pPr>
            <a:endParaRPr lang="en-US" sz="2600" dirty="0" smtClean="0"/>
          </a:p>
          <a:p>
            <a:pPr marL="0" indent="0">
              <a:buNone/>
            </a:pPr>
            <a:r>
              <a:rPr lang="en-US" sz="2400" b="1" dirty="0" smtClean="0">
                <a:solidFill>
                  <a:srgbClr val="9900CC"/>
                </a:solidFill>
              </a:rPr>
              <a:t>Email from Center Coordinator, Cook islands: </a:t>
            </a:r>
          </a:p>
          <a:p>
            <a:pPr marL="0" indent="0">
              <a:buNone/>
            </a:pPr>
            <a:r>
              <a:rPr lang="en-US" sz="2400" i="1" dirty="0" smtClean="0"/>
              <a:t>“Barbara withdrew</a:t>
            </a:r>
            <a:r>
              <a:rPr lang="en-US" sz="2400" i="1" dirty="0"/>
              <a:t>, due to the problems she faced with the internet </a:t>
            </a:r>
            <a:r>
              <a:rPr lang="en-US" sz="2400" i="1" dirty="0" smtClean="0"/>
              <a:t>connection. </a:t>
            </a:r>
            <a:r>
              <a:rPr lang="en-US" sz="2400" i="1" dirty="0"/>
              <a:t>Leah George withdrew also because of the poor internet connection especially </a:t>
            </a:r>
            <a:r>
              <a:rPr lang="en-US" sz="2400" i="1" dirty="0" smtClean="0"/>
              <a:t>since she </a:t>
            </a:r>
            <a:r>
              <a:rPr lang="en-US" sz="2400" i="1" dirty="0"/>
              <a:t>couldn’t get to work online. </a:t>
            </a:r>
            <a:r>
              <a:rPr lang="en-US" sz="2400" i="1" dirty="0" err="1"/>
              <a:t>Ngaruaine</a:t>
            </a:r>
            <a:r>
              <a:rPr lang="en-US" sz="2400" i="1" dirty="0"/>
              <a:t> </a:t>
            </a:r>
            <a:r>
              <a:rPr lang="en-US" sz="2400" i="1" dirty="0" smtClean="0"/>
              <a:t>faced </a:t>
            </a:r>
            <a:r>
              <a:rPr lang="en-US" sz="2400" i="1" dirty="0"/>
              <a:t>similar issue with the internet connection at her </a:t>
            </a:r>
            <a:r>
              <a:rPr lang="en-US" sz="2400" i="1" dirty="0" err="1"/>
              <a:t>Mangaia</a:t>
            </a:r>
            <a:r>
              <a:rPr lang="en-US" sz="2400" i="1" dirty="0"/>
              <a:t> school therefore she was not able to go online to print out the handbook. This was sent to her by the office</a:t>
            </a:r>
            <a:r>
              <a:rPr lang="en-US" sz="2400" i="1" dirty="0" smtClean="0"/>
              <a:t>. </a:t>
            </a:r>
            <a:r>
              <a:rPr lang="en-US" sz="2400" i="1" dirty="0"/>
              <a:t>The </a:t>
            </a:r>
            <a:r>
              <a:rPr lang="en-US" sz="2400" i="1" dirty="0" smtClean="0"/>
              <a:t>5 </a:t>
            </a:r>
            <a:r>
              <a:rPr lang="en-US" sz="2400" i="1" dirty="0"/>
              <a:t>students in </a:t>
            </a:r>
            <a:r>
              <a:rPr lang="en-US" sz="2400" i="1" dirty="0" err="1"/>
              <a:t>Aitutaki</a:t>
            </a:r>
            <a:r>
              <a:rPr lang="en-US" sz="2400" i="1" dirty="0"/>
              <a:t> were also having the same problems with the internet connection. </a:t>
            </a:r>
            <a:r>
              <a:rPr lang="en-US" sz="2400" i="1" dirty="0" smtClean="0"/>
              <a:t>The </a:t>
            </a:r>
            <a:r>
              <a:rPr lang="en-US" sz="2400" i="1" dirty="0"/>
              <a:t>whole island was facing similar problems which caused </a:t>
            </a:r>
            <a:r>
              <a:rPr lang="en-US" sz="2400" i="1" dirty="0" smtClean="0"/>
              <a:t>the </a:t>
            </a:r>
            <a:r>
              <a:rPr lang="en-US" sz="2400" i="1" dirty="0"/>
              <a:t>internet connection to go on and off, most times. The students were not able to work on </a:t>
            </a:r>
            <a:r>
              <a:rPr lang="en-US" sz="2400" i="1" dirty="0" smtClean="0"/>
              <a:t>Moodle </a:t>
            </a:r>
            <a:r>
              <a:rPr lang="en-US" sz="2400" i="1" dirty="0"/>
              <a:t>or online as regular as they would have wanted. Most of them wanted to withdraw from the ED300 course because of this problem, but the office people managed to print out copies of the handbook and </a:t>
            </a:r>
            <a:r>
              <a:rPr lang="en-US" sz="2400" i="1" dirty="0" smtClean="0"/>
              <a:t>deliver </a:t>
            </a:r>
            <a:r>
              <a:rPr lang="en-US" sz="2400" i="1" dirty="0"/>
              <a:t>that to them. I was sent over to help and see that they </a:t>
            </a:r>
            <a:r>
              <a:rPr lang="en-US" sz="2400" i="1" dirty="0" smtClean="0"/>
              <a:t>were </a:t>
            </a:r>
            <a:r>
              <a:rPr lang="en-US" sz="2400" i="1" dirty="0"/>
              <a:t>managing well with the course </a:t>
            </a:r>
            <a:r>
              <a:rPr lang="en-US" sz="2400" i="1" dirty="0" smtClean="0"/>
              <a:t>work”.</a:t>
            </a:r>
            <a:endParaRPr lang="en-US" sz="2400" i="1" dirty="0"/>
          </a:p>
          <a:p>
            <a:pPr marL="0" indent="0">
              <a:buNone/>
            </a:pPr>
            <a:endParaRPr lang="en-US" dirty="0" smtClean="0"/>
          </a:p>
          <a:p>
            <a:endParaRPr lang="en-US" dirty="0"/>
          </a:p>
        </p:txBody>
      </p:sp>
    </p:spTree>
    <p:extLst>
      <p:ext uri="{BB962C8B-B14F-4D97-AF65-F5344CB8AC3E}">
        <p14:creationId xmlns:p14="http://schemas.microsoft.com/office/powerpoint/2010/main" val="218721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09600" cy="304800"/>
          </a:xfrm>
        </p:spPr>
        <p:txBody>
          <a:bodyPr>
            <a:normAutofit/>
          </a:bodyPr>
          <a:lstStyle/>
          <a:p>
            <a:r>
              <a:rPr lang="en-US" sz="1100" dirty="0" smtClean="0"/>
              <a:t>Cont.</a:t>
            </a:r>
            <a:endParaRPr lang="en-US" sz="1100" dirty="0"/>
          </a:p>
        </p:txBody>
      </p:sp>
      <p:sp>
        <p:nvSpPr>
          <p:cNvPr id="3" name="Content Placeholder 2"/>
          <p:cNvSpPr>
            <a:spLocks noGrp="1"/>
          </p:cNvSpPr>
          <p:nvPr>
            <p:ph idx="1"/>
          </p:nvPr>
        </p:nvSpPr>
        <p:spPr>
          <a:xfrm>
            <a:off x="457200" y="381000"/>
            <a:ext cx="8229600" cy="6096000"/>
          </a:xfrm>
        </p:spPr>
        <p:txBody>
          <a:bodyPr/>
          <a:lstStyle/>
          <a:p>
            <a:pPr marL="457200" indent="-457200">
              <a:buAutoNum type="arabicPeriod" startAt="2"/>
            </a:pPr>
            <a:r>
              <a:rPr lang="en-US" sz="2400" b="1" dirty="0" smtClean="0">
                <a:solidFill>
                  <a:srgbClr val="9900CC"/>
                </a:solidFill>
              </a:rPr>
              <a:t>Expensive internet access: </a:t>
            </a:r>
            <a:r>
              <a:rPr lang="en-US" sz="2400" dirty="0" smtClean="0"/>
              <a:t>due to slow accessibility the internet charges escalated for most students especially in the regions</a:t>
            </a:r>
          </a:p>
          <a:p>
            <a:pPr marL="0" indent="0">
              <a:buNone/>
            </a:pPr>
            <a:r>
              <a:rPr lang="en-US" sz="2400" b="1" dirty="0" smtClean="0">
                <a:solidFill>
                  <a:srgbClr val="C00000"/>
                </a:solidFill>
              </a:rPr>
              <a:t>3.  Expensive </a:t>
            </a:r>
            <a:r>
              <a:rPr lang="en-US" sz="2400" b="1" dirty="0">
                <a:solidFill>
                  <a:srgbClr val="C00000"/>
                </a:solidFill>
              </a:rPr>
              <a:t>to scan </a:t>
            </a:r>
            <a:r>
              <a:rPr lang="en-US" sz="2400" b="1" dirty="0" smtClean="0">
                <a:solidFill>
                  <a:srgbClr val="C00000"/>
                </a:solidFill>
              </a:rPr>
              <a:t>and </a:t>
            </a:r>
            <a:r>
              <a:rPr lang="en-US" sz="2400" b="1" dirty="0">
                <a:solidFill>
                  <a:srgbClr val="C00000"/>
                </a:solidFill>
              </a:rPr>
              <a:t>upload </a:t>
            </a:r>
            <a:r>
              <a:rPr lang="en-US" sz="2400" b="1" dirty="0" smtClean="0">
                <a:solidFill>
                  <a:srgbClr val="C00000"/>
                </a:solidFill>
              </a:rPr>
              <a:t>documents like: </a:t>
            </a:r>
            <a:r>
              <a:rPr lang="en-US" sz="2400" dirty="0" smtClean="0"/>
              <a:t>assignments</a:t>
            </a:r>
            <a:r>
              <a:rPr lang="en-US" sz="2400" dirty="0"/>
              <a:t>, </a:t>
            </a:r>
            <a:r>
              <a:rPr lang="en-US" sz="2400" dirty="0" smtClean="0"/>
              <a:t>10 copies of lesson </a:t>
            </a:r>
            <a:r>
              <a:rPr lang="en-US" sz="2400" dirty="0"/>
              <a:t>observations, </a:t>
            </a:r>
            <a:r>
              <a:rPr lang="en-US" sz="2400" dirty="0" smtClean="0"/>
              <a:t>10 copies of lesson </a:t>
            </a:r>
            <a:r>
              <a:rPr lang="en-US" sz="2400" dirty="0"/>
              <a:t>plans, </a:t>
            </a:r>
            <a:r>
              <a:rPr lang="en-US" sz="2400" dirty="0" smtClean="0"/>
              <a:t>pictures. Cost of scanning each page ranged from $</a:t>
            </a:r>
            <a:r>
              <a:rPr lang="en-US" sz="2400" dirty="0"/>
              <a:t>1.00 - $</a:t>
            </a:r>
            <a:r>
              <a:rPr lang="en-US" sz="2400" dirty="0" smtClean="0"/>
              <a:t>2.00 in Fiji. Cost in regions not available.</a:t>
            </a:r>
            <a:endParaRPr lang="en-US" sz="2400" dirty="0"/>
          </a:p>
          <a:p>
            <a:pPr marL="0" indent="0">
              <a:buNone/>
            </a:pPr>
            <a:r>
              <a:rPr lang="en-US" sz="2400" b="1" dirty="0" smtClean="0">
                <a:solidFill>
                  <a:srgbClr val="008000"/>
                </a:solidFill>
              </a:rPr>
              <a:t>4.  Students affected by the cyclone </a:t>
            </a:r>
            <a:r>
              <a:rPr lang="en-US" sz="2400" b="1" dirty="0">
                <a:solidFill>
                  <a:srgbClr val="008000"/>
                </a:solidFill>
              </a:rPr>
              <a:t>in </a:t>
            </a:r>
            <a:r>
              <a:rPr lang="en-US" sz="2400" b="1" dirty="0" smtClean="0">
                <a:solidFill>
                  <a:srgbClr val="008000"/>
                </a:solidFill>
              </a:rPr>
              <a:t>Vanuatu </a:t>
            </a:r>
            <a:endParaRPr lang="en-US" sz="2400" b="1" dirty="0">
              <a:solidFill>
                <a:srgbClr val="008000"/>
              </a:solidFill>
            </a:endParaRPr>
          </a:p>
          <a:p>
            <a:endParaRPr lang="en-US" dirty="0"/>
          </a:p>
        </p:txBody>
      </p:sp>
      <p:pic>
        <p:nvPicPr>
          <p:cNvPr id="5" name="Picture 4" descr="https://theextinctionprotocol.files.wordpress.com/2015/03/cyclone-vanuatu.png"/>
          <p:cNvPicPr/>
          <p:nvPr/>
        </p:nvPicPr>
        <p:blipFill>
          <a:blip r:embed="rId2">
            <a:extLst>
              <a:ext uri="{28A0092B-C50C-407E-A947-70E740481C1C}">
                <a14:useLocalDpi xmlns:a14="http://schemas.microsoft.com/office/drawing/2010/main" val="0"/>
              </a:ext>
            </a:extLst>
          </a:blip>
          <a:srcRect/>
          <a:stretch>
            <a:fillRect/>
          </a:stretch>
        </p:blipFill>
        <p:spPr bwMode="auto">
          <a:xfrm>
            <a:off x="533400" y="4114800"/>
            <a:ext cx="3886200" cy="2286000"/>
          </a:xfrm>
          <a:prstGeom prst="rect">
            <a:avLst/>
          </a:prstGeom>
          <a:noFill/>
          <a:ln>
            <a:noFill/>
          </a:ln>
        </p:spPr>
      </p:pic>
      <p:pic>
        <p:nvPicPr>
          <p:cNvPr id="6" name="Picture 5" descr="http://media.morristechnology.com/webmedia/upload/statesboro_herald/article/2015/03/15/Vanuatu_Cyclone_Pam_Heal.jpg"/>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886200" cy="2286000"/>
          </a:xfrm>
          <a:prstGeom prst="rect">
            <a:avLst/>
          </a:prstGeom>
          <a:noFill/>
          <a:ln>
            <a:noFill/>
          </a:ln>
        </p:spPr>
      </p:pic>
    </p:spTree>
    <p:extLst>
      <p:ext uri="{BB962C8B-B14F-4D97-AF65-F5344CB8AC3E}">
        <p14:creationId xmlns:p14="http://schemas.microsoft.com/office/powerpoint/2010/main" val="3205094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Autofit/>
          </a:bodyPr>
          <a:lstStyle/>
          <a:p>
            <a:r>
              <a:rPr lang="en-US" sz="3600" b="1" dirty="0" smtClean="0">
                <a:solidFill>
                  <a:srgbClr val="660033"/>
                </a:solidFill>
              </a:rPr>
              <a:t/>
            </a:r>
            <a:br>
              <a:rPr lang="en-US" sz="3600" b="1" dirty="0" smtClean="0">
                <a:solidFill>
                  <a:srgbClr val="660033"/>
                </a:solidFill>
              </a:rPr>
            </a:br>
            <a:r>
              <a:rPr lang="en-US" sz="3600" b="1" dirty="0" smtClean="0">
                <a:solidFill>
                  <a:srgbClr val="660033"/>
                </a:solidFill>
              </a:rPr>
              <a:t>Solutions sought by students</a:t>
            </a:r>
            <a:r>
              <a:rPr lang="en-US" sz="3200" b="1" dirty="0" smtClean="0">
                <a:solidFill>
                  <a:srgbClr val="660033"/>
                </a:solidFill>
              </a:rPr>
              <a:t/>
            </a:r>
            <a:br>
              <a:rPr lang="en-US" sz="3200" b="1" dirty="0" smtClean="0">
                <a:solidFill>
                  <a:srgbClr val="660033"/>
                </a:solidFill>
              </a:rPr>
            </a:br>
            <a:endParaRPr lang="en-US" sz="3200" b="1" dirty="0">
              <a:solidFill>
                <a:srgbClr val="660033"/>
              </a:solidFill>
            </a:endParaRPr>
          </a:p>
        </p:txBody>
      </p:sp>
      <p:sp>
        <p:nvSpPr>
          <p:cNvPr id="3" name="Content Placeholder 2"/>
          <p:cNvSpPr>
            <a:spLocks noGrp="1"/>
          </p:cNvSpPr>
          <p:nvPr>
            <p:ph idx="1"/>
          </p:nvPr>
        </p:nvSpPr>
        <p:spPr>
          <a:xfrm>
            <a:off x="457200" y="762000"/>
            <a:ext cx="8229600" cy="5867400"/>
          </a:xfrm>
        </p:spPr>
        <p:txBody>
          <a:bodyPr>
            <a:normAutofit lnSpcReduction="10000"/>
          </a:bodyPr>
          <a:lstStyle/>
          <a:p>
            <a:r>
              <a:rPr lang="en-US" sz="2400" dirty="0" smtClean="0"/>
              <a:t>Some students took camera shots of their assignments &amp; other documents and uploaded on Moodle to save cost. </a:t>
            </a:r>
            <a:r>
              <a:rPr lang="en-US" sz="2400" b="1" dirty="0" smtClean="0">
                <a:solidFill>
                  <a:srgbClr val="00B0F0"/>
                </a:solidFill>
              </a:rPr>
              <a:t>How to mark them?</a:t>
            </a:r>
          </a:p>
          <a:p>
            <a:pPr marL="0" indent="0">
              <a:buNone/>
            </a:pPr>
            <a:endParaRPr lang="en-US" sz="2400" b="1" dirty="0" smtClean="0">
              <a:solidFill>
                <a:srgbClr val="00B0F0"/>
              </a:solidFill>
            </a:endParaRPr>
          </a:p>
          <a:p>
            <a:pPr marL="0" indent="0">
              <a:buNone/>
            </a:pPr>
            <a:endParaRPr lang="en-US" sz="2400" b="1" dirty="0">
              <a:solidFill>
                <a:srgbClr val="00B0F0"/>
              </a:solidFill>
            </a:endParaRPr>
          </a:p>
          <a:p>
            <a:pPr marL="0" indent="0">
              <a:buNone/>
            </a:pPr>
            <a:endParaRPr lang="en-US" sz="2400" b="1" dirty="0" smtClean="0">
              <a:solidFill>
                <a:srgbClr val="00B0F0"/>
              </a:solidFill>
            </a:endParaRPr>
          </a:p>
          <a:p>
            <a:pPr marL="0" indent="0">
              <a:buNone/>
            </a:pPr>
            <a:endParaRPr lang="en-US" sz="2400" b="1" dirty="0" smtClean="0">
              <a:solidFill>
                <a:srgbClr val="00B0F0"/>
              </a:solidFill>
            </a:endParaRPr>
          </a:p>
          <a:p>
            <a:r>
              <a:rPr lang="en-US" sz="2400" b="1" dirty="0" smtClean="0">
                <a:solidFill>
                  <a:srgbClr val="CC0099"/>
                </a:solidFill>
              </a:rPr>
              <a:t>Students wrote to the course Coordinator asking for assistance (wherever I could assist them I did but most times their emails were forwarded  to Mr. Eroni Racule of CFL and he sorted out their specific problems)</a:t>
            </a:r>
          </a:p>
          <a:p>
            <a:pPr marL="0" indent="0">
              <a:buNone/>
            </a:pPr>
            <a:endParaRPr lang="en-US" sz="2400" b="1" dirty="0" smtClean="0">
              <a:solidFill>
                <a:srgbClr val="CC0099"/>
              </a:solidFill>
            </a:endParaRPr>
          </a:p>
          <a:p>
            <a:r>
              <a:rPr lang="en-US" sz="2400" dirty="0" smtClean="0"/>
              <a:t>Most </a:t>
            </a:r>
            <a:r>
              <a:rPr lang="en-US" sz="2400" dirty="0" err="1" smtClean="0"/>
              <a:t>Labasa</a:t>
            </a:r>
            <a:r>
              <a:rPr lang="en-US" sz="2400" dirty="0" smtClean="0"/>
              <a:t> and regional students were given the choice of handing in all documents in the Practicum Folder due to poor internet accessibility</a:t>
            </a:r>
          </a:p>
        </p:txBody>
      </p:sp>
      <p:pic>
        <p:nvPicPr>
          <p:cNvPr id="6" name="Content Placeholder 3" descr="C:\Users\Nadlina Pillay\Pictures\corporative learning\DSC_0356.JPG"/>
          <p:cNvPicPr>
            <a:picLocks/>
          </p:cNvPicPr>
          <p:nvPr/>
        </p:nvPicPr>
        <p:blipFill>
          <a:blip r:embed="rId2" cstate="print"/>
          <a:srcRect/>
          <a:stretch>
            <a:fillRect/>
          </a:stretch>
        </p:blipFill>
        <p:spPr bwMode="auto">
          <a:xfrm>
            <a:off x="5791200" y="1870594"/>
            <a:ext cx="2286000" cy="1406005"/>
          </a:xfrm>
          <a:prstGeom prst="rect">
            <a:avLst/>
          </a:prstGeom>
          <a:noFill/>
          <a:ln w="9525">
            <a:noFill/>
            <a:miter lim="800000"/>
            <a:headEnd/>
            <a:tailEnd/>
          </a:ln>
        </p:spPr>
      </p:pic>
      <p:pic>
        <p:nvPicPr>
          <p:cNvPr id="8" name="Picture 7" descr="C:\Users\Nadlina Pillay\Pictures\corporative learning\DSC_0355.JPG"/>
          <p:cNvPicPr/>
          <p:nvPr/>
        </p:nvPicPr>
        <p:blipFill>
          <a:blip r:embed="rId3" cstate="print"/>
          <a:srcRect/>
          <a:stretch>
            <a:fillRect/>
          </a:stretch>
        </p:blipFill>
        <p:spPr bwMode="auto">
          <a:xfrm rot="5400000">
            <a:off x="3695700" y="1638300"/>
            <a:ext cx="1905000" cy="1676400"/>
          </a:xfrm>
          <a:prstGeom prst="rect">
            <a:avLst/>
          </a:prstGeom>
          <a:noFill/>
          <a:ln w="9525">
            <a:noFill/>
            <a:miter lim="800000"/>
            <a:headEnd/>
            <a:tailEnd/>
          </a:ln>
        </p:spPr>
      </p:pic>
    </p:spTree>
    <p:extLst>
      <p:ext uri="{BB962C8B-B14F-4D97-AF65-F5344CB8AC3E}">
        <p14:creationId xmlns:p14="http://schemas.microsoft.com/office/powerpoint/2010/main" val="3991045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sz="3600" b="1" dirty="0" smtClean="0">
                <a:solidFill>
                  <a:srgbClr val="660033"/>
                </a:solidFill>
              </a:rPr>
              <a:t>Students’ emails</a:t>
            </a:r>
            <a:endParaRPr lang="en-US" sz="3600" b="1" dirty="0">
              <a:solidFill>
                <a:srgbClr val="660033"/>
              </a:solidFill>
            </a:endParaRPr>
          </a:p>
        </p:txBody>
      </p:sp>
      <p:sp>
        <p:nvSpPr>
          <p:cNvPr id="3" name="Content Placeholder 2"/>
          <p:cNvSpPr>
            <a:spLocks noGrp="1"/>
          </p:cNvSpPr>
          <p:nvPr>
            <p:ph idx="1"/>
          </p:nvPr>
        </p:nvSpPr>
        <p:spPr>
          <a:xfrm>
            <a:off x="457200" y="609600"/>
            <a:ext cx="8229600" cy="6096000"/>
          </a:xfrm>
        </p:spPr>
        <p:txBody>
          <a:bodyPr>
            <a:normAutofit/>
          </a:bodyPr>
          <a:lstStyle/>
          <a:p>
            <a:pPr marL="0" indent="0">
              <a:buNone/>
            </a:pPr>
            <a:r>
              <a:rPr lang="en-US" sz="2000" b="1" dirty="0" smtClean="0"/>
              <a:t>Problem: ‘</a:t>
            </a:r>
            <a:r>
              <a:rPr lang="en-US" sz="2000" dirty="0" smtClean="0"/>
              <a:t>My AT’s assessment form is 29.3mb. Dropbox says I can upload 20 </a:t>
            </a:r>
            <a:r>
              <a:rPr lang="en-US" sz="2000" dirty="0" err="1" smtClean="0"/>
              <a:t>mb</a:t>
            </a:r>
            <a:r>
              <a:rPr lang="en-US" sz="2000" dirty="0" smtClean="0"/>
              <a:t> only. I cannot upload, what should I do?’</a:t>
            </a:r>
          </a:p>
          <a:p>
            <a:pPr marL="0" indent="0">
              <a:buNone/>
            </a:pPr>
            <a:r>
              <a:rPr lang="en-US" sz="2000" b="1" dirty="0" smtClean="0">
                <a:solidFill>
                  <a:srgbClr val="CC0099"/>
                </a:solidFill>
              </a:rPr>
              <a:t>Solution: </a:t>
            </a:r>
            <a:r>
              <a:rPr lang="en-US" sz="2000" dirty="0" smtClean="0">
                <a:solidFill>
                  <a:srgbClr val="CC0099"/>
                </a:solidFill>
              </a:rPr>
              <a:t>Eroni enabled more space for submission.</a:t>
            </a:r>
          </a:p>
          <a:p>
            <a:pPr marL="0" indent="0">
              <a:buNone/>
            </a:pPr>
            <a:endParaRPr lang="en-US" sz="2000" dirty="0" smtClean="0">
              <a:solidFill>
                <a:srgbClr val="CC0099"/>
              </a:solidFill>
            </a:endParaRPr>
          </a:p>
          <a:p>
            <a:pPr marL="0" indent="0">
              <a:buNone/>
            </a:pPr>
            <a:r>
              <a:rPr lang="en-US" sz="2000" b="1" dirty="0" smtClean="0"/>
              <a:t>Problem: ‘</a:t>
            </a:r>
            <a:r>
              <a:rPr lang="en-US" sz="2000" dirty="0" smtClean="0"/>
              <a:t>I uploaded at </a:t>
            </a:r>
            <a:r>
              <a:rPr lang="en-US" sz="2000" dirty="0"/>
              <a:t>4:46pm </a:t>
            </a:r>
            <a:r>
              <a:rPr lang="en-US" sz="2000" dirty="0" smtClean="0"/>
              <a:t>but </a:t>
            </a:r>
            <a:r>
              <a:rPr lang="en-US" sz="2000" dirty="0"/>
              <a:t>the uploading system said that </a:t>
            </a:r>
            <a:r>
              <a:rPr lang="en-US" sz="2000" dirty="0" smtClean="0"/>
              <a:t>I am late, </a:t>
            </a:r>
            <a:r>
              <a:rPr lang="en-US" sz="2000" dirty="0"/>
              <a:t>after all the due time is 10 something pm </a:t>
            </a:r>
            <a:r>
              <a:rPr lang="en-US" sz="2000" dirty="0" smtClean="0"/>
              <a:t>tonight’.</a:t>
            </a:r>
            <a:endParaRPr lang="en-US" sz="2000" dirty="0"/>
          </a:p>
          <a:p>
            <a:pPr marL="0" indent="0">
              <a:buNone/>
            </a:pPr>
            <a:r>
              <a:rPr lang="en-US" sz="2000" b="1" dirty="0">
                <a:solidFill>
                  <a:srgbClr val="CC0099"/>
                </a:solidFill>
              </a:rPr>
              <a:t>Solution: </a:t>
            </a:r>
            <a:r>
              <a:rPr lang="en-US" sz="2000" dirty="0" smtClean="0">
                <a:solidFill>
                  <a:srgbClr val="CC0099"/>
                </a:solidFill>
              </a:rPr>
              <a:t>we left all assignment drop box open till the last due date.</a:t>
            </a:r>
          </a:p>
          <a:p>
            <a:pPr marL="0" indent="0">
              <a:buNone/>
            </a:pPr>
            <a:endParaRPr lang="en-US" sz="2000" dirty="0">
              <a:solidFill>
                <a:srgbClr val="CC0099"/>
              </a:solidFill>
            </a:endParaRPr>
          </a:p>
          <a:p>
            <a:pPr marL="0" lvl="0" indent="0">
              <a:buNone/>
            </a:pPr>
            <a:r>
              <a:rPr lang="en-US" sz="2000" b="1" dirty="0"/>
              <a:t>Problem</a:t>
            </a:r>
            <a:r>
              <a:rPr lang="en-US" sz="2000" b="1" dirty="0" smtClean="0"/>
              <a:t>:</a:t>
            </a:r>
            <a:r>
              <a:rPr lang="en-US" sz="2000" dirty="0"/>
              <a:t> </a:t>
            </a:r>
            <a:r>
              <a:rPr lang="en-US" sz="2000" dirty="0" smtClean="0"/>
              <a:t>‘I submitted </a:t>
            </a:r>
            <a:r>
              <a:rPr lang="en-US" sz="2000" dirty="0"/>
              <a:t>my </a:t>
            </a:r>
            <a:r>
              <a:rPr lang="en-US" sz="2000" dirty="0" smtClean="0"/>
              <a:t>assignment on the due date. Somehow</a:t>
            </a:r>
            <a:r>
              <a:rPr lang="en-US" sz="2000" dirty="0"/>
              <a:t>, there is an error </a:t>
            </a:r>
            <a:r>
              <a:rPr lang="en-US" sz="2000" dirty="0" smtClean="0"/>
              <a:t>saying </a:t>
            </a:r>
            <a:r>
              <a:rPr lang="en-US" sz="2000" dirty="0"/>
              <a:t>that the due date for this assignment had passed </a:t>
            </a:r>
            <a:r>
              <a:rPr lang="en-US" sz="2000" dirty="0" smtClean="0"/>
              <a:t>and it will </a:t>
            </a:r>
            <a:r>
              <a:rPr lang="en-US" sz="2000" dirty="0"/>
              <a:t>not accept late </a:t>
            </a:r>
            <a:r>
              <a:rPr lang="en-US" sz="2000" dirty="0" smtClean="0"/>
              <a:t>assignments. Please fix this problem for me’.</a:t>
            </a:r>
          </a:p>
          <a:p>
            <a:pPr marL="0" lvl="0" indent="0">
              <a:buNone/>
            </a:pPr>
            <a:endParaRPr lang="en-US" sz="2000" dirty="0" smtClean="0"/>
          </a:p>
          <a:p>
            <a:pPr marL="0" indent="0">
              <a:buNone/>
            </a:pPr>
            <a:r>
              <a:rPr lang="en-US" sz="2000" b="1" dirty="0"/>
              <a:t>Problem</a:t>
            </a:r>
            <a:r>
              <a:rPr lang="en-US" sz="2000" b="1" dirty="0" smtClean="0"/>
              <a:t>:</a:t>
            </a:r>
            <a:r>
              <a:rPr lang="en-US" sz="2000" dirty="0"/>
              <a:t> </a:t>
            </a:r>
            <a:r>
              <a:rPr lang="en-US" sz="2000" dirty="0" smtClean="0"/>
              <a:t>‘when </a:t>
            </a:r>
            <a:r>
              <a:rPr lang="en-US" sz="2000" dirty="0"/>
              <a:t>will we </a:t>
            </a:r>
            <a:r>
              <a:rPr lang="en-US" sz="2000" dirty="0" smtClean="0"/>
              <a:t>receive </a:t>
            </a:r>
            <a:r>
              <a:rPr lang="en-US" sz="2000" dirty="0"/>
              <a:t>the marks for our </a:t>
            </a:r>
            <a:r>
              <a:rPr lang="en-US" sz="2000" dirty="0" smtClean="0"/>
              <a:t>assignments. I haven’t </a:t>
            </a:r>
            <a:r>
              <a:rPr lang="en-US" sz="2000" dirty="0"/>
              <a:t>seen </a:t>
            </a:r>
            <a:r>
              <a:rPr lang="en-US" sz="2000" dirty="0" smtClean="0"/>
              <a:t>any. Please respond </a:t>
            </a:r>
            <a:r>
              <a:rPr lang="en-US" sz="2000" dirty="0"/>
              <a:t>immediately</a:t>
            </a:r>
            <a:r>
              <a:rPr lang="en-US" sz="2000" dirty="0" smtClean="0"/>
              <a:t>………….’</a:t>
            </a:r>
          </a:p>
          <a:p>
            <a:pPr marL="0" indent="0">
              <a:buNone/>
            </a:pPr>
            <a:r>
              <a:rPr lang="en-US" sz="2000" b="1" dirty="0">
                <a:solidFill>
                  <a:srgbClr val="CC0099"/>
                </a:solidFill>
              </a:rPr>
              <a:t>Solution: </a:t>
            </a:r>
            <a:r>
              <a:rPr lang="en-US" sz="2000" dirty="0">
                <a:solidFill>
                  <a:srgbClr val="CC0099"/>
                </a:solidFill>
              </a:rPr>
              <a:t>T</a:t>
            </a:r>
            <a:r>
              <a:rPr lang="en-US" sz="2000" dirty="0" smtClean="0">
                <a:solidFill>
                  <a:srgbClr val="CC0099"/>
                </a:solidFill>
              </a:rPr>
              <a:t>here was no marker till the end of Practicum. All markings were done after the practicum was over.</a:t>
            </a:r>
            <a:endParaRPr lang="en-US" sz="2000" dirty="0">
              <a:solidFill>
                <a:srgbClr val="CC0099"/>
              </a:solidFill>
            </a:endParaRPr>
          </a:p>
          <a:p>
            <a:pPr lvl="0"/>
            <a:endParaRPr lang="en-US" sz="2200" b="1" dirty="0" smtClean="0"/>
          </a:p>
          <a:p>
            <a:endParaRPr lang="en-US" dirty="0"/>
          </a:p>
        </p:txBody>
      </p:sp>
      <p:pic>
        <p:nvPicPr>
          <p:cNvPr id="4" name="Picture 3" descr="C:\Users\prakash_k\Desktop\praying-smile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8654" y="1066800"/>
            <a:ext cx="728663" cy="685800"/>
          </a:xfrm>
          <a:prstGeom prst="rect">
            <a:avLst/>
          </a:prstGeom>
          <a:noFill/>
          <a:ln>
            <a:noFill/>
          </a:ln>
        </p:spPr>
      </p:pic>
      <p:pic>
        <p:nvPicPr>
          <p:cNvPr id="5" name="Picture 4" descr="C:\Users\prakash_k\Desktop\smiley-face-with-tongue-sticking-out-9TRqk48Te.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7674" y="4038600"/>
            <a:ext cx="669132" cy="609600"/>
          </a:xfrm>
          <a:prstGeom prst="rect">
            <a:avLst/>
          </a:prstGeom>
          <a:noFill/>
          <a:ln>
            <a:noFill/>
          </a:ln>
        </p:spPr>
      </p:pic>
    </p:spTree>
    <p:extLst>
      <p:ext uri="{BB962C8B-B14F-4D97-AF65-F5344CB8AC3E}">
        <p14:creationId xmlns:p14="http://schemas.microsoft.com/office/powerpoint/2010/main" val="227186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914400" cy="228600"/>
          </a:xfrm>
        </p:spPr>
        <p:txBody>
          <a:bodyPr>
            <a:normAutofit fontScale="90000"/>
          </a:bodyPr>
          <a:lstStyle/>
          <a:p>
            <a:r>
              <a:rPr lang="en-US" sz="1200" dirty="0" smtClean="0"/>
              <a:t>Cont.</a:t>
            </a:r>
            <a:endParaRPr lang="en-US" sz="1200" dirty="0"/>
          </a:p>
        </p:txBody>
      </p:sp>
      <p:sp>
        <p:nvSpPr>
          <p:cNvPr id="3" name="Content Placeholder 2"/>
          <p:cNvSpPr>
            <a:spLocks noGrp="1"/>
          </p:cNvSpPr>
          <p:nvPr>
            <p:ph idx="1"/>
          </p:nvPr>
        </p:nvSpPr>
        <p:spPr>
          <a:xfrm>
            <a:off x="304800" y="381000"/>
            <a:ext cx="8229600" cy="6477000"/>
          </a:xfrm>
        </p:spPr>
        <p:txBody>
          <a:bodyPr>
            <a:normAutofit fontScale="92500" lnSpcReduction="20000"/>
          </a:bodyPr>
          <a:lstStyle/>
          <a:p>
            <a:pPr marL="0" lvl="0" indent="0">
              <a:buNone/>
            </a:pPr>
            <a:r>
              <a:rPr lang="en-US" sz="2200" b="1" dirty="0" smtClean="0"/>
              <a:t>Problem:</a:t>
            </a:r>
            <a:r>
              <a:rPr lang="en-US" sz="2200" dirty="0" smtClean="0"/>
              <a:t> ‘I </a:t>
            </a:r>
            <a:r>
              <a:rPr lang="en-US" sz="2200" dirty="0"/>
              <a:t>am having problems submitting my school </a:t>
            </a:r>
            <a:r>
              <a:rPr lang="en-US" sz="2200" dirty="0" smtClean="0"/>
              <a:t>coordinator’s </a:t>
            </a:r>
            <a:r>
              <a:rPr lang="en-US" sz="2200" dirty="0"/>
              <a:t>report. T</a:t>
            </a:r>
            <a:r>
              <a:rPr lang="en-US" sz="2200" dirty="0" smtClean="0"/>
              <a:t>urn-it-in </a:t>
            </a:r>
            <a:r>
              <a:rPr lang="en-US" sz="2200" dirty="0"/>
              <a:t>requires more than 100 words so that it can detect the similarity rate. It says to contact the lecturer. </a:t>
            </a:r>
            <a:r>
              <a:rPr lang="en-US" sz="2200" dirty="0" smtClean="0"/>
              <a:t>Turn-it-in </a:t>
            </a:r>
            <a:r>
              <a:rPr lang="en-US" sz="2200" dirty="0"/>
              <a:t>cannot detect similarity </a:t>
            </a:r>
            <a:r>
              <a:rPr lang="en-US" sz="2200" dirty="0" smtClean="0"/>
              <a:t>rate </a:t>
            </a:r>
            <a:r>
              <a:rPr lang="en-US" sz="2200" dirty="0"/>
              <a:t>for scanned </a:t>
            </a:r>
            <a:r>
              <a:rPr lang="en-US" sz="2200" dirty="0" smtClean="0"/>
              <a:t>documents’. </a:t>
            </a:r>
          </a:p>
          <a:p>
            <a:pPr marL="0" lvl="0" indent="0">
              <a:buNone/>
            </a:pPr>
            <a:endParaRPr lang="en-US" sz="2200" dirty="0" smtClean="0"/>
          </a:p>
          <a:p>
            <a:pPr marL="0" indent="0">
              <a:buNone/>
            </a:pPr>
            <a:r>
              <a:rPr lang="en-US" sz="2200" b="1" dirty="0" smtClean="0">
                <a:solidFill>
                  <a:srgbClr val="9900CC"/>
                </a:solidFill>
              </a:rPr>
              <a:t>Problem: ‘</a:t>
            </a:r>
            <a:r>
              <a:rPr lang="en-US" sz="2200" dirty="0" smtClean="0">
                <a:solidFill>
                  <a:srgbClr val="9900CC"/>
                </a:solidFill>
              </a:rPr>
              <a:t>I </a:t>
            </a:r>
            <a:r>
              <a:rPr lang="en-US" sz="2200" dirty="0">
                <a:solidFill>
                  <a:srgbClr val="9900CC"/>
                </a:solidFill>
              </a:rPr>
              <a:t>just </a:t>
            </a:r>
            <a:r>
              <a:rPr lang="en-US" sz="2200" dirty="0" smtClean="0">
                <a:solidFill>
                  <a:srgbClr val="9900CC"/>
                </a:solidFill>
              </a:rPr>
              <a:t>realized I </a:t>
            </a:r>
            <a:r>
              <a:rPr lang="en-US" sz="2200" dirty="0">
                <a:solidFill>
                  <a:srgbClr val="9900CC"/>
                </a:solidFill>
              </a:rPr>
              <a:t>have uploaded a wrong </a:t>
            </a:r>
            <a:r>
              <a:rPr lang="en-US" sz="2200" dirty="0" smtClean="0">
                <a:solidFill>
                  <a:srgbClr val="9900CC"/>
                </a:solidFill>
              </a:rPr>
              <a:t>file. Could you </a:t>
            </a:r>
            <a:r>
              <a:rPr lang="en-US" sz="2200" dirty="0">
                <a:solidFill>
                  <a:srgbClr val="9900CC"/>
                </a:solidFill>
              </a:rPr>
              <a:t>help </a:t>
            </a:r>
            <a:r>
              <a:rPr lang="en-US" sz="2200" dirty="0" smtClean="0">
                <a:solidFill>
                  <a:srgbClr val="9900CC"/>
                </a:solidFill>
              </a:rPr>
              <a:t>me find </a:t>
            </a:r>
            <a:r>
              <a:rPr lang="en-US" sz="2200" dirty="0">
                <a:solidFill>
                  <a:srgbClr val="9900CC"/>
                </a:solidFill>
              </a:rPr>
              <a:t>a way to upload my </a:t>
            </a:r>
            <a:r>
              <a:rPr lang="en-US" sz="2200" dirty="0" smtClean="0">
                <a:solidFill>
                  <a:srgbClr val="9900CC"/>
                </a:solidFill>
              </a:rPr>
              <a:t>correct file? I </a:t>
            </a:r>
            <a:r>
              <a:rPr lang="en-US" sz="2200" dirty="0">
                <a:solidFill>
                  <a:srgbClr val="9900CC"/>
                </a:solidFill>
              </a:rPr>
              <a:t>do hope that you will help </a:t>
            </a:r>
            <a:r>
              <a:rPr lang="en-US" sz="2200" dirty="0" smtClean="0">
                <a:solidFill>
                  <a:srgbClr val="9900CC"/>
                </a:solidFill>
              </a:rPr>
              <a:t>me’.</a:t>
            </a:r>
          </a:p>
          <a:p>
            <a:pPr marL="0" indent="0">
              <a:buNone/>
            </a:pPr>
            <a:endParaRPr lang="en-US" sz="2200" dirty="0">
              <a:solidFill>
                <a:srgbClr val="9900CC"/>
              </a:solidFill>
            </a:endParaRPr>
          </a:p>
          <a:p>
            <a:pPr marL="0" lvl="0" indent="0">
              <a:buNone/>
            </a:pPr>
            <a:r>
              <a:rPr lang="en-US" sz="2200" b="1" dirty="0" smtClean="0"/>
              <a:t>Problem: ‘</a:t>
            </a:r>
            <a:r>
              <a:rPr lang="en-US" sz="2200" dirty="0" smtClean="0"/>
              <a:t>Can </a:t>
            </a:r>
            <a:r>
              <a:rPr lang="en-US" sz="2200" dirty="0"/>
              <a:t>you </a:t>
            </a:r>
            <a:r>
              <a:rPr lang="en-US" sz="2200" dirty="0" smtClean="0"/>
              <a:t>please </a:t>
            </a:r>
            <a:r>
              <a:rPr lang="en-US" sz="2200" dirty="0"/>
              <a:t>explain how can we submit our </a:t>
            </a:r>
            <a:r>
              <a:rPr lang="en-US" sz="2200" dirty="0" smtClean="0"/>
              <a:t>e-Portfolio </a:t>
            </a:r>
            <a:r>
              <a:rPr lang="en-US" sz="2200" dirty="0"/>
              <a:t>final page for </a:t>
            </a:r>
            <a:r>
              <a:rPr lang="en-US" sz="2200" dirty="0" smtClean="0"/>
              <a:t>marking’. </a:t>
            </a:r>
          </a:p>
          <a:p>
            <a:pPr marL="0" lvl="0" indent="0">
              <a:buNone/>
            </a:pPr>
            <a:endParaRPr lang="en-US" sz="2200" dirty="0" smtClean="0"/>
          </a:p>
          <a:p>
            <a:pPr marL="0" lvl="0" indent="0">
              <a:buNone/>
            </a:pPr>
            <a:r>
              <a:rPr lang="en-US" sz="2200" b="1" dirty="0" smtClean="0">
                <a:solidFill>
                  <a:srgbClr val="FF0000"/>
                </a:solidFill>
              </a:rPr>
              <a:t>Problem: ‘</a:t>
            </a:r>
            <a:r>
              <a:rPr lang="en-US" sz="2200" dirty="0" smtClean="0">
                <a:solidFill>
                  <a:srgbClr val="FF0000"/>
                </a:solidFill>
              </a:rPr>
              <a:t>The attachment </a:t>
            </a:r>
            <a:r>
              <a:rPr lang="en-US" sz="2200" dirty="0">
                <a:solidFill>
                  <a:srgbClr val="FF0000"/>
                </a:solidFill>
              </a:rPr>
              <a:t>for AT's assessment is </a:t>
            </a:r>
            <a:r>
              <a:rPr lang="en-US" sz="2200" dirty="0" smtClean="0">
                <a:solidFill>
                  <a:srgbClr val="FF0000"/>
                </a:solidFill>
              </a:rPr>
              <a:t>3 </a:t>
            </a:r>
            <a:r>
              <a:rPr lang="en-US" sz="2200" dirty="0">
                <a:solidFill>
                  <a:srgbClr val="FF0000"/>
                </a:solidFill>
              </a:rPr>
              <a:t>but we have to upload </a:t>
            </a:r>
            <a:r>
              <a:rPr lang="en-US" sz="2200" dirty="0" smtClean="0">
                <a:solidFill>
                  <a:srgbClr val="FF0000"/>
                </a:solidFill>
              </a:rPr>
              <a:t>4 submissions’. </a:t>
            </a:r>
          </a:p>
          <a:p>
            <a:pPr marL="0" lvl="0" indent="0">
              <a:buNone/>
            </a:pPr>
            <a:endParaRPr lang="en-US" sz="2200" dirty="0" smtClean="0">
              <a:solidFill>
                <a:srgbClr val="FF0000"/>
              </a:solidFill>
            </a:endParaRPr>
          </a:p>
          <a:p>
            <a:pPr marL="0" indent="0">
              <a:buNone/>
            </a:pPr>
            <a:r>
              <a:rPr lang="en-US" sz="2200" b="1" dirty="0" smtClean="0"/>
              <a:t>Problem: ‘</a:t>
            </a:r>
            <a:r>
              <a:rPr lang="en-GB" sz="2200" dirty="0" smtClean="0"/>
              <a:t>Can </a:t>
            </a:r>
            <a:r>
              <a:rPr lang="en-GB" sz="2200" dirty="0"/>
              <a:t>you please reopen the drop box for Task 3 (1 - 5). I forgot to upload my lesson </a:t>
            </a:r>
            <a:r>
              <a:rPr lang="en-GB" sz="2200" dirty="0" smtClean="0"/>
              <a:t>observations and </a:t>
            </a:r>
            <a:r>
              <a:rPr lang="en-GB" sz="2200" dirty="0"/>
              <a:t>I can't upload it on the second one (6 - 10) as the </a:t>
            </a:r>
            <a:r>
              <a:rPr lang="en-GB" sz="2200" dirty="0" smtClean="0"/>
              <a:t>Moodle </a:t>
            </a:r>
            <a:r>
              <a:rPr lang="en-GB" sz="2200" dirty="0"/>
              <a:t>system cannot add more files after submitting 5 lesson </a:t>
            </a:r>
            <a:r>
              <a:rPr lang="en-GB" sz="2200" dirty="0" smtClean="0"/>
              <a:t>observations’.</a:t>
            </a:r>
          </a:p>
          <a:p>
            <a:pPr marL="0" indent="0">
              <a:buNone/>
            </a:pPr>
            <a:endParaRPr lang="en-GB" sz="2200" dirty="0" smtClean="0"/>
          </a:p>
          <a:p>
            <a:pPr marL="0" lvl="0" indent="0">
              <a:buNone/>
            </a:pPr>
            <a:r>
              <a:rPr lang="en-GB" sz="2200" b="1" dirty="0" smtClean="0">
                <a:solidFill>
                  <a:srgbClr val="008000"/>
                </a:solidFill>
              </a:rPr>
              <a:t>Problem: ‘</a:t>
            </a:r>
            <a:r>
              <a:rPr lang="en-GB" sz="2200" dirty="0" smtClean="0">
                <a:solidFill>
                  <a:srgbClr val="008000"/>
                </a:solidFill>
              </a:rPr>
              <a:t>I have made a mistake </a:t>
            </a:r>
            <a:r>
              <a:rPr lang="en-GB" sz="2200" dirty="0">
                <a:solidFill>
                  <a:srgbClr val="008000"/>
                </a:solidFill>
              </a:rPr>
              <a:t>in uploading one of my documents. Can you please revert my </a:t>
            </a:r>
            <a:r>
              <a:rPr lang="en-GB" sz="2200" dirty="0" smtClean="0">
                <a:solidFill>
                  <a:srgbClr val="008000"/>
                </a:solidFill>
              </a:rPr>
              <a:t>submission. It </a:t>
            </a:r>
            <a:r>
              <a:rPr lang="en-GB" sz="2200" dirty="0">
                <a:solidFill>
                  <a:srgbClr val="008000"/>
                </a:solidFill>
              </a:rPr>
              <a:t>would be a great </a:t>
            </a:r>
            <a:r>
              <a:rPr lang="en-GB" sz="2200" dirty="0" smtClean="0">
                <a:solidFill>
                  <a:srgbClr val="008000"/>
                </a:solidFill>
              </a:rPr>
              <a:t>help’.</a:t>
            </a:r>
          </a:p>
          <a:p>
            <a:pPr marL="0" lvl="0" indent="0">
              <a:buNone/>
            </a:pPr>
            <a:endParaRPr lang="en-GB" sz="2200" dirty="0" smtClean="0">
              <a:solidFill>
                <a:srgbClr val="008000"/>
              </a:solidFill>
            </a:endParaRPr>
          </a:p>
          <a:p>
            <a:pPr marL="0" indent="0">
              <a:buNone/>
            </a:pPr>
            <a:r>
              <a:rPr lang="en-GB" sz="2200" b="1" dirty="0" smtClean="0">
                <a:solidFill>
                  <a:srgbClr val="CC0099"/>
                </a:solidFill>
              </a:rPr>
              <a:t>Enquiry: ‘</a:t>
            </a:r>
            <a:r>
              <a:rPr lang="en-US" sz="2200" dirty="0" smtClean="0">
                <a:solidFill>
                  <a:srgbClr val="CC0099"/>
                </a:solidFill>
              </a:rPr>
              <a:t>Do </a:t>
            </a:r>
            <a:r>
              <a:rPr lang="en-US" sz="2200" dirty="0">
                <a:solidFill>
                  <a:srgbClr val="CC0099"/>
                </a:solidFill>
              </a:rPr>
              <a:t>we have an exam for this course</a:t>
            </a:r>
            <a:r>
              <a:rPr lang="en-US" sz="2200" dirty="0" smtClean="0">
                <a:solidFill>
                  <a:srgbClr val="CC0099"/>
                </a:solidFill>
              </a:rPr>
              <a:t>?’</a:t>
            </a:r>
            <a:endParaRPr lang="en-US" b="1" dirty="0"/>
          </a:p>
        </p:txBody>
      </p:sp>
      <p:pic>
        <p:nvPicPr>
          <p:cNvPr id="5" name="Picture 4" descr="http://images.all-free-download.com/images/graphiclarge/smiley_10_5584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3769592"/>
            <a:ext cx="609600" cy="497607"/>
          </a:xfrm>
          <a:prstGeom prst="rect">
            <a:avLst/>
          </a:prstGeom>
          <a:noFill/>
          <a:ln>
            <a:noFill/>
          </a:ln>
        </p:spPr>
      </p:pic>
      <p:pic>
        <p:nvPicPr>
          <p:cNvPr id="7" name="Picture 6" descr="C:\Users\prakash_k\Desktop\8TxKnLMgc.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1143000"/>
            <a:ext cx="504825" cy="428625"/>
          </a:xfrm>
          <a:prstGeom prst="rect">
            <a:avLst/>
          </a:prstGeom>
          <a:noFill/>
          <a:ln>
            <a:noFill/>
          </a:ln>
        </p:spPr>
      </p:pic>
      <p:pic>
        <p:nvPicPr>
          <p:cNvPr id="9" name="Picture 8" descr="C:\Users\prakash_k\Desktop\smiley-fac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1981200"/>
            <a:ext cx="685800" cy="457200"/>
          </a:xfrm>
          <a:prstGeom prst="rect">
            <a:avLst/>
          </a:prstGeom>
          <a:noFill/>
          <a:ln>
            <a:noFill/>
          </a:ln>
        </p:spPr>
      </p:pic>
      <p:pic>
        <p:nvPicPr>
          <p:cNvPr id="11" name="Picture 10" descr="C:\Users\prakash_k\Desktop\images.jpg"/>
          <p:cNvPicPr/>
          <p:nvPr/>
        </p:nvPicPr>
        <p:blipFill>
          <a:blip r:embed="rId5">
            <a:extLst>
              <a:ext uri="{28A0092B-C50C-407E-A947-70E740481C1C}">
                <a14:useLocalDpi xmlns:a14="http://schemas.microsoft.com/office/drawing/2010/main" val="0"/>
              </a:ext>
            </a:extLst>
          </a:blip>
          <a:srcRect/>
          <a:stretch>
            <a:fillRect/>
          </a:stretch>
        </p:blipFill>
        <p:spPr bwMode="auto">
          <a:xfrm>
            <a:off x="6809509" y="6096000"/>
            <a:ext cx="1106054" cy="762000"/>
          </a:xfrm>
          <a:prstGeom prst="rect">
            <a:avLst/>
          </a:prstGeom>
          <a:noFill/>
          <a:ln>
            <a:noFill/>
          </a:ln>
        </p:spPr>
      </p:pic>
    </p:spTree>
    <p:extLst>
      <p:ext uri="{BB962C8B-B14F-4D97-AF65-F5344CB8AC3E}">
        <p14:creationId xmlns:p14="http://schemas.microsoft.com/office/powerpoint/2010/main" val="872009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077200" cy="838200"/>
          </a:xfrm>
        </p:spPr>
        <p:txBody>
          <a:bodyPr>
            <a:noAutofit/>
          </a:bodyPr>
          <a:lstStyle/>
          <a:p>
            <a:pPr algn="l"/>
            <a:r>
              <a:rPr lang="en-US" sz="3200" b="1" dirty="0" smtClean="0">
                <a:solidFill>
                  <a:srgbClr val="660033"/>
                </a:solidFill>
              </a:rPr>
              <a:t>General problems faced by students </a:t>
            </a:r>
            <a:endParaRPr lang="en-US" sz="3200" b="1" dirty="0">
              <a:solidFill>
                <a:srgbClr val="660033"/>
              </a:solidFill>
            </a:endParaRPr>
          </a:p>
        </p:txBody>
      </p:sp>
      <p:sp>
        <p:nvSpPr>
          <p:cNvPr id="3" name="Content Placeholder 2"/>
          <p:cNvSpPr>
            <a:spLocks noGrp="1"/>
          </p:cNvSpPr>
          <p:nvPr>
            <p:ph idx="1"/>
          </p:nvPr>
        </p:nvSpPr>
        <p:spPr>
          <a:xfrm>
            <a:off x="76200" y="838200"/>
            <a:ext cx="8915400" cy="5821363"/>
          </a:xfrm>
        </p:spPr>
        <p:txBody>
          <a:bodyPr>
            <a:normAutofit fontScale="92500" lnSpcReduction="20000"/>
          </a:bodyPr>
          <a:lstStyle/>
          <a:p>
            <a:pPr marL="514350" indent="-514350">
              <a:buFont typeface="+mj-lt"/>
              <a:buAutoNum type="arabicPeriod"/>
            </a:pPr>
            <a:r>
              <a:rPr lang="en-US" sz="2600" dirty="0" smtClean="0">
                <a:solidFill>
                  <a:srgbClr val="FF0000"/>
                </a:solidFill>
              </a:rPr>
              <a:t>‘We need a face to face tutor who is present all the time in office to solve our problems’.</a:t>
            </a:r>
          </a:p>
          <a:p>
            <a:pPr marL="514350" indent="-514350">
              <a:buFont typeface="+mj-lt"/>
              <a:buAutoNum type="arabicPeriod"/>
            </a:pPr>
            <a:endParaRPr lang="en-US" sz="2600" dirty="0" smtClean="0"/>
          </a:p>
          <a:p>
            <a:pPr marL="514350" indent="-514350">
              <a:buFont typeface="+mj-lt"/>
              <a:buAutoNum type="arabicPeriod"/>
            </a:pPr>
            <a:r>
              <a:rPr lang="en-US" sz="2600" dirty="0" smtClean="0"/>
              <a:t>‘Creating </a:t>
            </a:r>
            <a:r>
              <a:rPr lang="en-US" sz="2600" dirty="0" err="1" smtClean="0"/>
              <a:t>Mahara</a:t>
            </a:r>
            <a:r>
              <a:rPr lang="en-US" sz="2600" dirty="0" smtClean="0"/>
              <a:t> page and uploading was difficult’.</a:t>
            </a:r>
          </a:p>
          <a:p>
            <a:pPr marL="514350" indent="-514350">
              <a:buFont typeface="+mj-lt"/>
              <a:buAutoNum type="arabicPeriod"/>
            </a:pPr>
            <a:endParaRPr lang="en-US" sz="2600" dirty="0" smtClean="0"/>
          </a:p>
          <a:p>
            <a:pPr marL="514350" indent="-514350">
              <a:buFont typeface="+mj-lt"/>
              <a:buAutoNum type="arabicPeriod"/>
            </a:pPr>
            <a:r>
              <a:rPr lang="en-US" sz="2600" dirty="0" smtClean="0">
                <a:solidFill>
                  <a:srgbClr val="CC0099"/>
                </a:solidFill>
              </a:rPr>
              <a:t>‘Getting </a:t>
            </a:r>
            <a:r>
              <a:rPr lang="en-US" sz="2600" dirty="0">
                <a:solidFill>
                  <a:srgbClr val="CC0099"/>
                </a:solidFill>
              </a:rPr>
              <a:t>access to the internet to </a:t>
            </a:r>
            <a:r>
              <a:rPr lang="en-US" sz="2600" dirty="0" smtClean="0">
                <a:solidFill>
                  <a:srgbClr val="CC0099"/>
                </a:solidFill>
              </a:rPr>
              <a:t>read updates and  announcements’ (network problem).</a:t>
            </a:r>
          </a:p>
          <a:p>
            <a:pPr marL="514350" indent="-514350">
              <a:buFont typeface="+mj-lt"/>
              <a:buAutoNum type="arabicPeriod"/>
            </a:pPr>
            <a:endParaRPr lang="en-US" sz="2600" dirty="0" smtClean="0"/>
          </a:p>
          <a:p>
            <a:pPr marL="514350" indent="-514350">
              <a:buFont typeface="+mj-lt"/>
              <a:buAutoNum type="arabicPeriod"/>
            </a:pPr>
            <a:r>
              <a:rPr lang="en-US" sz="2600" dirty="0" smtClean="0"/>
              <a:t>‘Taking more units face to face at USP – took toll on time’. </a:t>
            </a:r>
          </a:p>
          <a:p>
            <a:pPr marL="0" indent="0">
              <a:buNone/>
            </a:pPr>
            <a:endParaRPr lang="en-US" sz="2600" dirty="0" smtClean="0"/>
          </a:p>
          <a:p>
            <a:pPr marL="514350" indent="-514350">
              <a:buAutoNum type="arabicPeriod" startAt="5"/>
            </a:pPr>
            <a:r>
              <a:rPr lang="en-US" sz="2600" dirty="0" smtClean="0">
                <a:solidFill>
                  <a:srgbClr val="008000"/>
                </a:solidFill>
              </a:rPr>
              <a:t>‘Scanning and uploading assignments on </a:t>
            </a:r>
            <a:r>
              <a:rPr lang="en-US" sz="2600" dirty="0" err="1" smtClean="0">
                <a:solidFill>
                  <a:srgbClr val="008000"/>
                </a:solidFill>
              </a:rPr>
              <a:t>Mahara</a:t>
            </a:r>
            <a:r>
              <a:rPr lang="en-US" sz="2600" dirty="0" smtClean="0">
                <a:solidFill>
                  <a:srgbClr val="008000"/>
                </a:solidFill>
              </a:rPr>
              <a:t> - an expensive</a:t>
            </a:r>
          </a:p>
          <a:p>
            <a:pPr marL="0" indent="0">
              <a:buNone/>
            </a:pPr>
            <a:r>
              <a:rPr lang="en-US" sz="2600" dirty="0" smtClean="0">
                <a:solidFill>
                  <a:srgbClr val="008000"/>
                </a:solidFill>
              </a:rPr>
              <a:t>         exercise’</a:t>
            </a:r>
          </a:p>
          <a:p>
            <a:pPr marL="0" indent="0">
              <a:buNone/>
            </a:pPr>
            <a:endParaRPr lang="en-US" sz="2600" dirty="0" smtClean="0">
              <a:solidFill>
                <a:srgbClr val="008000"/>
              </a:solidFill>
            </a:endParaRPr>
          </a:p>
          <a:p>
            <a:pPr marL="0" indent="0">
              <a:buNone/>
            </a:pPr>
            <a:r>
              <a:rPr lang="en-US" sz="2600" dirty="0" smtClean="0">
                <a:solidFill>
                  <a:srgbClr val="008000"/>
                </a:solidFill>
              </a:rPr>
              <a:t>6.     </a:t>
            </a:r>
            <a:r>
              <a:rPr lang="en-US" sz="2600" dirty="0" smtClean="0"/>
              <a:t>‘Unfriendly AT’s and too many supervisions given’.</a:t>
            </a:r>
          </a:p>
          <a:p>
            <a:pPr marL="514350" indent="-514350">
              <a:buFont typeface="+mj-lt"/>
              <a:buAutoNum type="arabicPeriod"/>
            </a:pPr>
            <a:endParaRPr lang="en-US" sz="2600" dirty="0" smtClean="0"/>
          </a:p>
          <a:p>
            <a:pPr marL="0" indent="0">
              <a:buNone/>
            </a:pPr>
            <a:r>
              <a:rPr lang="en-US" sz="2600" dirty="0" smtClean="0">
                <a:solidFill>
                  <a:srgbClr val="0070C0"/>
                </a:solidFill>
              </a:rPr>
              <a:t>7.     ‘Paying for teaching aids/resources and bus fares – too expensive’. </a:t>
            </a:r>
          </a:p>
          <a:p>
            <a:pPr marL="514350" indent="-514350">
              <a:buFont typeface="+mj-lt"/>
              <a:buAutoNum type="arabicPeriod"/>
            </a:pPr>
            <a:endParaRPr lang="en-US" dirty="0" smtClean="0"/>
          </a:p>
          <a:p>
            <a:endParaRPr lang="en-US" dirty="0"/>
          </a:p>
        </p:txBody>
      </p:sp>
      <p:pic>
        <p:nvPicPr>
          <p:cNvPr id="4" name="Picture 3" descr="C:\Users\prakash_k\Desktop\t6eee8f_nTXkBMETB.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0728" y="1143000"/>
            <a:ext cx="1148425" cy="1143000"/>
          </a:xfrm>
          <a:prstGeom prst="rect">
            <a:avLst/>
          </a:prstGeom>
          <a:noFill/>
          <a:ln>
            <a:noFill/>
          </a:ln>
        </p:spPr>
      </p:pic>
      <p:pic>
        <p:nvPicPr>
          <p:cNvPr id="5" name="Picture 4" descr="C:\Users\prakash_k\Desktop\amazed-smiley.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3407" y="5156200"/>
            <a:ext cx="942773" cy="968085"/>
          </a:xfrm>
          <a:prstGeom prst="rect">
            <a:avLst/>
          </a:prstGeom>
          <a:noFill/>
          <a:ln>
            <a:noFill/>
          </a:ln>
        </p:spPr>
      </p:pic>
      <p:pic>
        <p:nvPicPr>
          <p:cNvPr id="6" name="Picture 5" descr="C:\Users\prakash_k\Desktop\depositphotos_10118062-Crying-Smiley.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1001" y="2819400"/>
            <a:ext cx="1277678" cy="1024890"/>
          </a:xfrm>
          <a:prstGeom prst="rect">
            <a:avLst/>
          </a:prstGeom>
          <a:noFill/>
          <a:ln>
            <a:noFill/>
          </a:ln>
        </p:spPr>
      </p:pic>
    </p:spTree>
    <p:extLst>
      <p:ext uri="{BB962C8B-B14F-4D97-AF65-F5344CB8AC3E}">
        <p14:creationId xmlns:p14="http://schemas.microsoft.com/office/powerpoint/2010/main" val="3268408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sz="3600" b="1" dirty="0" smtClean="0">
                <a:solidFill>
                  <a:srgbClr val="660033"/>
                </a:solidFill>
              </a:rPr>
              <a:t>Problems encountered by </a:t>
            </a:r>
            <a:r>
              <a:rPr lang="en-US" sz="3600" b="1" dirty="0" err="1" smtClean="0">
                <a:solidFill>
                  <a:srgbClr val="660033"/>
                </a:solidFill>
              </a:rPr>
              <a:t>Mr.Eroni</a:t>
            </a:r>
            <a:r>
              <a:rPr lang="en-US" sz="3600" b="1" dirty="0" smtClean="0">
                <a:solidFill>
                  <a:srgbClr val="660033"/>
                </a:solidFill>
              </a:rPr>
              <a:t> Racule, CFL </a:t>
            </a:r>
            <a:endParaRPr lang="en-US" sz="3600" b="1" dirty="0">
              <a:solidFill>
                <a:srgbClr val="660033"/>
              </a:solidFill>
            </a:endParaRPr>
          </a:p>
        </p:txBody>
      </p:sp>
      <p:sp>
        <p:nvSpPr>
          <p:cNvPr id="3" name="Content Placeholder 2"/>
          <p:cNvSpPr>
            <a:spLocks noGrp="1"/>
          </p:cNvSpPr>
          <p:nvPr>
            <p:ph idx="1"/>
          </p:nvPr>
        </p:nvSpPr>
        <p:spPr>
          <a:xfrm>
            <a:off x="457200" y="685800"/>
            <a:ext cx="8229600" cy="5867400"/>
          </a:xfrm>
        </p:spPr>
        <p:txBody>
          <a:bodyPr>
            <a:normAutofit fontScale="70000" lnSpcReduction="20000"/>
          </a:bodyPr>
          <a:lstStyle/>
          <a:p>
            <a:pPr lvl="0"/>
            <a:r>
              <a:rPr lang="en-GB" dirty="0"/>
              <a:t>Students uploading wrong items into the drop boxes </a:t>
            </a:r>
            <a:r>
              <a:rPr lang="en-GB" dirty="0" smtClean="0"/>
              <a:t>&amp; </a:t>
            </a:r>
            <a:r>
              <a:rPr lang="en-GB" dirty="0"/>
              <a:t>then asking if those could be removed so that they may be able to upload the correct versions (most common problem</a:t>
            </a:r>
            <a:r>
              <a:rPr lang="en-GB" dirty="0" smtClean="0"/>
              <a:t>)</a:t>
            </a:r>
          </a:p>
          <a:p>
            <a:pPr marL="0" lvl="0" indent="0">
              <a:buNone/>
            </a:pPr>
            <a:endParaRPr lang="en-US" dirty="0"/>
          </a:p>
          <a:p>
            <a:pPr lvl="0"/>
            <a:r>
              <a:rPr lang="en-GB" i="1" dirty="0">
                <a:solidFill>
                  <a:srgbClr val="9900CC"/>
                </a:solidFill>
              </a:rPr>
              <a:t>Students technical skills:  combining scanned documents into </a:t>
            </a:r>
            <a:r>
              <a:rPr lang="en-GB" i="1" dirty="0" smtClean="0">
                <a:solidFill>
                  <a:srgbClr val="9900CC"/>
                </a:solidFill>
              </a:rPr>
              <a:t>one </a:t>
            </a:r>
            <a:r>
              <a:rPr lang="en-GB" i="1" dirty="0">
                <a:solidFill>
                  <a:srgbClr val="9900CC"/>
                </a:solidFill>
              </a:rPr>
              <a:t>file instead of several files, they picked this up really quickly and were able to adjust themselves in the next submissions and were able to combine several </a:t>
            </a:r>
            <a:r>
              <a:rPr lang="en-GB" i="1" dirty="0" smtClean="0">
                <a:solidFill>
                  <a:srgbClr val="9900CC"/>
                </a:solidFill>
              </a:rPr>
              <a:t>scanned </a:t>
            </a:r>
            <a:r>
              <a:rPr lang="en-GB" i="1" dirty="0">
                <a:solidFill>
                  <a:srgbClr val="9900CC"/>
                </a:solidFill>
              </a:rPr>
              <a:t>images into </a:t>
            </a:r>
            <a:r>
              <a:rPr lang="en-GB" i="1" dirty="0" smtClean="0">
                <a:solidFill>
                  <a:srgbClr val="9900CC"/>
                </a:solidFill>
              </a:rPr>
              <a:t>one </a:t>
            </a:r>
            <a:r>
              <a:rPr lang="en-GB" i="1" dirty="0">
                <a:solidFill>
                  <a:srgbClr val="9900CC"/>
                </a:solidFill>
              </a:rPr>
              <a:t>file</a:t>
            </a:r>
            <a:r>
              <a:rPr lang="en-GB" i="1" dirty="0" smtClean="0">
                <a:solidFill>
                  <a:srgbClr val="9900CC"/>
                </a:solidFill>
              </a:rPr>
              <a:t>.</a:t>
            </a:r>
          </a:p>
          <a:p>
            <a:pPr marL="0" lvl="0" indent="0">
              <a:buNone/>
            </a:pPr>
            <a:endParaRPr lang="en-US" i="1" dirty="0">
              <a:solidFill>
                <a:srgbClr val="9900CC"/>
              </a:solidFill>
            </a:endParaRPr>
          </a:p>
          <a:p>
            <a:pPr lvl="0"/>
            <a:r>
              <a:rPr lang="en-GB" dirty="0"/>
              <a:t>Some of the scanned images produced big file sizes that Moodle could not </a:t>
            </a:r>
            <a:r>
              <a:rPr lang="en-GB" dirty="0" smtClean="0"/>
              <a:t>take, </a:t>
            </a:r>
            <a:r>
              <a:rPr lang="en-GB" dirty="0"/>
              <a:t>this could be addressed when scanning and selecting the correct output format. </a:t>
            </a:r>
            <a:endParaRPr lang="en-GB" dirty="0" smtClean="0"/>
          </a:p>
          <a:p>
            <a:pPr marL="0" lvl="0" indent="0">
              <a:buNone/>
            </a:pPr>
            <a:endParaRPr lang="en-US" dirty="0"/>
          </a:p>
          <a:p>
            <a:pPr lvl="0"/>
            <a:r>
              <a:rPr lang="en-GB" b="1" dirty="0">
                <a:solidFill>
                  <a:srgbClr val="FF3300"/>
                </a:solidFill>
              </a:rPr>
              <a:t>Importing files from Moodle to </a:t>
            </a:r>
            <a:r>
              <a:rPr lang="en-GB" b="1" dirty="0" err="1">
                <a:solidFill>
                  <a:srgbClr val="FF3300"/>
                </a:solidFill>
              </a:rPr>
              <a:t>Mahara</a:t>
            </a:r>
            <a:r>
              <a:rPr lang="en-GB" b="1" dirty="0">
                <a:solidFill>
                  <a:srgbClr val="FF3300"/>
                </a:solidFill>
              </a:rPr>
              <a:t> was difficult for </a:t>
            </a:r>
            <a:r>
              <a:rPr lang="en-GB" b="1" dirty="0" smtClean="0">
                <a:solidFill>
                  <a:srgbClr val="FF3300"/>
                </a:solidFill>
              </a:rPr>
              <a:t>some students </a:t>
            </a:r>
          </a:p>
          <a:p>
            <a:pPr marL="0" lvl="0" indent="0">
              <a:buNone/>
            </a:pPr>
            <a:endParaRPr lang="en-US" b="1" dirty="0">
              <a:solidFill>
                <a:srgbClr val="FF3300"/>
              </a:solidFill>
            </a:endParaRPr>
          </a:p>
          <a:p>
            <a:pPr lvl="0"/>
            <a:r>
              <a:rPr lang="en-GB" dirty="0"/>
              <a:t>Limited number of files allowed to upload, this was adjusted after queries came </a:t>
            </a:r>
            <a:r>
              <a:rPr lang="en-GB" dirty="0" smtClean="0"/>
              <a:t>in from students.</a:t>
            </a:r>
            <a:endParaRPr lang="en-US" dirty="0"/>
          </a:p>
          <a:p>
            <a:endParaRPr lang="en-US" dirty="0"/>
          </a:p>
        </p:txBody>
      </p:sp>
    </p:spTree>
    <p:extLst>
      <p:ext uri="{BB962C8B-B14F-4D97-AF65-F5344CB8AC3E}">
        <p14:creationId xmlns:p14="http://schemas.microsoft.com/office/powerpoint/2010/main" val="601941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Autofit/>
          </a:bodyPr>
          <a:lstStyle/>
          <a:p>
            <a:r>
              <a:rPr lang="en-US" sz="3200" b="1" dirty="0" smtClean="0">
                <a:solidFill>
                  <a:srgbClr val="660033"/>
                </a:solidFill>
              </a:rPr>
              <a:t>Problems encountered by the markers</a:t>
            </a:r>
            <a:endParaRPr lang="en-US" sz="3200" b="1" dirty="0">
              <a:solidFill>
                <a:srgbClr val="660033"/>
              </a:solidFill>
            </a:endParaRPr>
          </a:p>
        </p:txBody>
      </p:sp>
      <p:sp>
        <p:nvSpPr>
          <p:cNvPr id="3" name="Content Placeholder 2"/>
          <p:cNvSpPr>
            <a:spLocks noGrp="1"/>
          </p:cNvSpPr>
          <p:nvPr>
            <p:ph idx="1"/>
          </p:nvPr>
        </p:nvSpPr>
        <p:spPr>
          <a:xfrm>
            <a:off x="457200" y="609600"/>
            <a:ext cx="8229600" cy="6019800"/>
          </a:xfrm>
        </p:spPr>
        <p:txBody>
          <a:bodyPr>
            <a:normAutofit fontScale="85000" lnSpcReduction="20000"/>
          </a:bodyPr>
          <a:lstStyle/>
          <a:p>
            <a:r>
              <a:rPr lang="en-US" sz="2800" dirty="0">
                <a:solidFill>
                  <a:srgbClr val="CC0099"/>
                </a:solidFill>
              </a:rPr>
              <a:t>p</a:t>
            </a:r>
            <a:r>
              <a:rPr lang="en-US" sz="2800" dirty="0" smtClean="0">
                <a:solidFill>
                  <a:srgbClr val="CC0099"/>
                </a:solidFill>
              </a:rPr>
              <a:t>df assignments!</a:t>
            </a:r>
          </a:p>
          <a:p>
            <a:pPr marL="0" indent="0">
              <a:buNone/>
            </a:pPr>
            <a:endParaRPr lang="en-US" sz="2800" dirty="0" smtClean="0">
              <a:solidFill>
                <a:srgbClr val="CC0099"/>
              </a:solidFill>
            </a:endParaRPr>
          </a:p>
          <a:p>
            <a:r>
              <a:rPr lang="en-US" sz="2800" dirty="0" smtClean="0"/>
              <a:t>Most students uploaded assignments both in the drop box and in the e-Portfolio created in ‘</a:t>
            </a:r>
            <a:r>
              <a:rPr lang="en-US" sz="2800" dirty="0" err="1" smtClean="0"/>
              <a:t>Mahara</a:t>
            </a:r>
            <a:r>
              <a:rPr lang="en-US" sz="2800" dirty="0" smtClean="0"/>
              <a:t>’ in Moodle so lot of time was wasted in looking for the assignments.</a:t>
            </a:r>
          </a:p>
          <a:p>
            <a:pPr marL="0" indent="0">
              <a:buNone/>
            </a:pPr>
            <a:endParaRPr lang="en-US" sz="2800" dirty="0" smtClean="0"/>
          </a:p>
          <a:p>
            <a:r>
              <a:rPr lang="en-US" sz="2800" dirty="0" smtClean="0">
                <a:solidFill>
                  <a:srgbClr val="CC0099"/>
                </a:solidFill>
              </a:rPr>
              <a:t>Photo shot assignments – faced difficulty in marking.</a:t>
            </a:r>
          </a:p>
          <a:p>
            <a:endParaRPr lang="en-US" sz="2800" dirty="0"/>
          </a:p>
          <a:p>
            <a:r>
              <a:rPr lang="en-US" sz="2800" dirty="0"/>
              <a:t>Firefox </a:t>
            </a:r>
            <a:r>
              <a:rPr lang="en-US" sz="2800" dirty="0" smtClean="0"/>
              <a:t>and Mozilla issue. Some trainees’ files did not appear or open. Had to get the IT staff to resolve such problems. Took more time due to unavailability of IT staff whenever the need arose.</a:t>
            </a:r>
          </a:p>
          <a:p>
            <a:pPr marL="0" indent="0">
              <a:buNone/>
            </a:pPr>
            <a:endParaRPr lang="en-US" sz="2800" dirty="0" smtClean="0"/>
          </a:p>
          <a:p>
            <a:r>
              <a:rPr lang="en-US" sz="2800" dirty="0" smtClean="0">
                <a:solidFill>
                  <a:srgbClr val="008000"/>
                </a:solidFill>
              </a:rPr>
              <a:t>Some trainees thought they had uploaded their documents but markers found nothing in their folders! These students were given a call and were asked to send soft copies of their assignments to the practicum coordinator because the Moodle drop box had finally closed! </a:t>
            </a:r>
          </a:p>
          <a:p>
            <a:endParaRPr lang="en-US" dirty="0"/>
          </a:p>
        </p:txBody>
      </p:sp>
      <p:pic>
        <p:nvPicPr>
          <p:cNvPr id="4" name="Picture 3" descr="C:\Users\prakash_k\Desktop\bored-smiley-face-clip-art-1382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06114" y="575469"/>
            <a:ext cx="490536" cy="642938"/>
          </a:xfrm>
          <a:prstGeom prst="rect">
            <a:avLst/>
          </a:prstGeom>
          <a:noFill/>
          <a:ln>
            <a:noFill/>
          </a:ln>
        </p:spPr>
      </p:pic>
    </p:spTree>
    <p:extLst>
      <p:ext uri="{BB962C8B-B14F-4D97-AF65-F5344CB8AC3E}">
        <p14:creationId xmlns:p14="http://schemas.microsoft.com/office/powerpoint/2010/main" val="116374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57200"/>
          </a:xfrm>
        </p:spPr>
        <p:txBody>
          <a:bodyPr>
            <a:normAutofit fontScale="90000"/>
          </a:bodyPr>
          <a:lstStyle/>
          <a:p>
            <a:r>
              <a:rPr lang="en-US" sz="4000" b="1" dirty="0" smtClean="0">
                <a:solidFill>
                  <a:srgbClr val="660033"/>
                </a:solidFill>
              </a:rPr>
              <a:t/>
            </a:r>
            <a:br>
              <a:rPr lang="en-US" sz="4000" b="1" dirty="0" smtClean="0">
                <a:solidFill>
                  <a:srgbClr val="660033"/>
                </a:solidFill>
              </a:rPr>
            </a:br>
            <a:r>
              <a:rPr lang="en-US" sz="3600" b="1" dirty="0" smtClean="0">
                <a:solidFill>
                  <a:srgbClr val="660033"/>
                </a:solidFill>
              </a:rPr>
              <a:t>Recommendations</a:t>
            </a:r>
            <a:r>
              <a:rPr lang="en-US" dirty="0" smtClean="0"/>
              <a:t/>
            </a:r>
            <a:br>
              <a:rPr lang="en-US" dirty="0" smtClean="0"/>
            </a:br>
            <a:endParaRPr lang="en-US" dirty="0"/>
          </a:p>
        </p:txBody>
      </p:sp>
      <p:sp>
        <p:nvSpPr>
          <p:cNvPr id="3" name="Content Placeholder 2"/>
          <p:cNvSpPr>
            <a:spLocks noGrp="1"/>
          </p:cNvSpPr>
          <p:nvPr>
            <p:ph idx="1"/>
          </p:nvPr>
        </p:nvSpPr>
        <p:spPr>
          <a:xfrm>
            <a:off x="304800" y="685800"/>
            <a:ext cx="8305800" cy="6019800"/>
          </a:xfrm>
        </p:spPr>
        <p:txBody>
          <a:bodyPr>
            <a:normAutofit fontScale="70000" lnSpcReduction="20000"/>
          </a:bodyPr>
          <a:lstStyle/>
          <a:p>
            <a:pPr marL="0" indent="0">
              <a:buNone/>
            </a:pPr>
            <a:r>
              <a:rPr lang="en-US" dirty="0" smtClean="0">
                <a:solidFill>
                  <a:srgbClr val="C00000"/>
                </a:solidFill>
              </a:rPr>
              <a:t>Trainees should be given a print copy handbook as well besides the Moodle support due to the numerous documents given in the handbook that they need to download and use. It was noticed that the trainees failed to go through the complete Handbook because it was online. One reason is lack of internet access. Other of course is laziness. Very few students actually printed the Handbook. A print Handbook is easily accessible as and when needed.</a:t>
            </a:r>
          </a:p>
          <a:p>
            <a:pPr marL="0" indent="0">
              <a:buNone/>
            </a:pPr>
            <a:endParaRPr lang="en-US" dirty="0" smtClean="0"/>
          </a:p>
          <a:p>
            <a:pPr marL="0" indent="0">
              <a:buNone/>
            </a:pPr>
            <a:r>
              <a:rPr lang="en-US" dirty="0" smtClean="0">
                <a:solidFill>
                  <a:srgbClr val="009900"/>
                </a:solidFill>
              </a:rPr>
              <a:t>Reduce the number of documents to be uploaded (e.g.  5 instead of 10 lesson observations and 8 instead of 10 lesson plans).</a:t>
            </a:r>
          </a:p>
          <a:p>
            <a:pPr marL="0" indent="0">
              <a:buNone/>
            </a:pPr>
            <a:endParaRPr lang="en-US" dirty="0" smtClean="0">
              <a:solidFill>
                <a:srgbClr val="009900"/>
              </a:solidFill>
            </a:endParaRPr>
          </a:p>
          <a:p>
            <a:pPr marL="0" indent="0">
              <a:buNone/>
            </a:pPr>
            <a:r>
              <a:rPr lang="en-US" dirty="0" smtClean="0"/>
              <a:t>Make school-based action research compulsory keeping in mind RSD</a:t>
            </a:r>
          </a:p>
          <a:p>
            <a:pPr marL="0" indent="0">
              <a:buNone/>
            </a:pPr>
            <a:endParaRPr lang="en-US" dirty="0" smtClean="0"/>
          </a:p>
          <a:p>
            <a:pPr marL="0" indent="0">
              <a:buNone/>
            </a:pPr>
            <a:r>
              <a:rPr lang="en-US" dirty="0" smtClean="0">
                <a:solidFill>
                  <a:srgbClr val="9900CC"/>
                </a:solidFill>
              </a:rPr>
              <a:t>Associate teachers workshops to be compulsory each year to iron out all school-based practicum issues.</a:t>
            </a:r>
          </a:p>
          <a:p>
            <a:pPr marL="0" indent="0">
              <a:buNone/>
            </a:pPr>
            <a:endParaRPr lang="en-US" dirty="0" smtClean="0"/>
          </a:p>
          <a:p>
            <a:pPr marL="0" indent="0">
              <a:buNone/>
            </a:pPr>
            <a:r>
              <a:rPr lang="en-US" dirty="0" smtClean="0"/>
              <a:t>Practicum </a:t>
            </a:r>
            <a:r>
              <a:rPr lang="en-US" dirty="0"/>
              <a:t>Office to facilitate trainees with all the assessment forms for the Associate Teachers and the School Coordinators. There is also a need to hand in a </a:t>
            </a:r>
            <a:r>
              <a:rPr lang="en-US" dirty="0" smtClean="0"/>
              <a:t>‘Resource Kit' </a:t>
            </a:r>
            <a:r>
              <a:rPr lang="en-US" dirty="0"/>
              <a:t>to the </a:t>
            </a:r>
            <a:r>
              <a:rPr lang="en-US" dirty="0" smtClean="0"/>
              <a:t>students (more info in next slide)</a:t>
            </a:r>
            <a:endParaRPr lang="en-US" dirty="0"/>
          </a:p>
          <a:p>
            <a:endParaRPr lang="en-US" dirty="0"/>
          </a:p>
        </p:txBody>
      </p:sp>
    </p:spTree>
    <p:extLst>
      <p:ext uri="{BB962C8B-B14F-4D97-AF65-F5344CB8AC3E}">
        <p14:creationId xmlns:p14="http://schemas.microsoft.com/office/powerpoint/2010/main" val="1768725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b="1" dirty="0" smtClean="0">
                <a:solidFill>
                  <a:srgbClr val="660033"/>
                </a:solidFill>
              </a:rPr>
              <a:t>Resource Kit</a:t>
            </a:r>
            <a:endParaRPr lang="en-US" b="1" dirty="0">
              <a:solidFill>
                <a:srgbClr val="660033"/>
              </a:solidFill>
            </a:endParaRPr>
          </a:p>
        </p:txBody>
      </p:sp>
      <p:sp>
        <p:nvSpPr>
          <p:cNvPr id="3" name="Content Placeholder 2"/>
          <p:cNvSpPr>
            <a:spLocks noGrp="1"/>
          </p:cNvSpPr>
          <p:nvPr>
            <p:ph idx="1"/>
          </p:nvPr>
        </p:nvSpPr>
        <p:spPr>
          <a:xfrm>
            <a:off x="762000" y="800100"/>
            <a:ext cx="8229600" cy="5867400"/>
          </a:xfrm>
        </p:spPr>
        <p:txBody>
          <a:bodyPr>
            <a:normAutofit fontScale="85000" lnSpcReduction="20000"/>
          </a:bodyPr>
          <a:lstStyle/>
          <a:p>
            <a:pPr marL="0" indent="0">
              <a:buNone/>
            </a:pPr>
            <a:r>
              <a:rPr lang="en-US" dirty="0" smtClean="0"/>
              <a:t>The Resource Kit to be inclusive of:</a:t>
            </a:r>
          </a:p>
          <a:p>
            <a:pPr marL="0" indent="0">
              <a:buNone/>
            </a:pPr>
            <a:endParaRPr lang="en-US" dirty="0" smtClean="0"/>
          </a:p>
          <a:p>
            <a:r>
              <a:rPr lang="en-US" dirty="0" smtClean="0"/>
              <a:t>10 newsprints </a:t>
            </a:r>
          </a:p>
          <a:p>
            <a:pPr marL="0" indent="0">
              <a:buNone/>
            </a:pPr>
            <a:endParaRPr lang="en-US" dirty="0" smtClean="0"/>
          </a:p>
          <a:p>
            <a:r>
              <a:rPr lang="en-US" dirty="0" smtClean="0"/>
              <a:t>5 vanguard sheets</a:t>
            </a:r>
          </a:p>
          <a:p>
            <a:pPr marL="0" indent="0">
              <a:buNone/>
            </a:pPr>
            <a:endParaRPr lang="en-US" dirty="0" smtClean="0"/>
          </a:p>
          <a:p>
            <a:r>
              <a:rPr lang="en-US" dirty="0" smtClean="0"/>
              <a:t>1 </a:t>
            </a:r>
            <a:r>
              <a:rPr lang="en-US" dirty="0" err="1" smtClean="0"/>
              <a:t>Blu</a:t>
            </a:r>
            <a:r>
              <a:rPr lang="en-US" dirty="0" smtClean="0"/>
              <a:t>-Tack</a:t>
            </a:r>
          </a:p>
          <a:p>
            <a:pPr marL="0" indent="0">
              <a:buNone/>
            </a:pPr>
            <a:endParaRPr lang="en-US" dirty="0" smtClean="0"/>
          </a:p>
          <a:p>
            <a:r>
              <a:rPr lang="en-US" dirty="0" smtClean="0"/>
              <a:t>1 </a:t>
            </a:r>
            <a:r>
              <a:rPr lang="en-US" dirty="0" err="1" smtClean="0"/>
              <a:t>sellotape</a:t>
            </a:r>
            <a:endParaRPr lang="en-US" dirty="0" smtClean="0"/>
          </a:p>
          <a:p>
            <a:pPr marL="0" indent="0">
              <a:buNone/>
            </a:pPr>
            <a:endParaRPr lang="en-US" dirty="0" smtClean="0"/>
          </a:p>
          <a:p>
            <a:r>
              <a:rPr lang="en-US" dirty="0" smtClean="0"/>
              <a:t>I </a:t>
            </a:r>
            <a:r>
              <a:rPr lang="en-US" dirty="0" err="1" smtClean="0"/>
              <a:t>pkt</a:t>
            </a:r>
            <a:r>
              <a:rPr lang="en-US" dirty="0" smtClean="0"/>
              <a:t> </a:t>
            </a:r>
            <a:r>
              <a:rPr lang="en-US" dirty="0" err="1" smtClean="0"/>
              <a:t>pental</a:t>
            </a:r>
            <a:r>
              <a:rPr lang="en-US" dirty="0" smtClean="0"/>
              <a:t> pens</a:t>
            </a:r>
          </a:p>
          <a:p>
            <a:pPr marL="0" indent="0">
              <a:buNone/>
            </a:pPr>
            <a:endParaRPr lang="en-US" dirty="0" smtClean="0"/>
          </a:p>
          <a:p>
            <a:r>
              <a:rPr lang="en-US" dirty="0" smtClean="0"/>
              <a:t>1 pair of scissors</a:t>
            </a:r>
          </a:p>
          <a:p>
            <a:pPr marL="514350" indent="-514350">
              <a:buFont typeface="+mj-lt"/>
              <a:buAutoNum type="arabicPeriod"/>
            </a:pPr>
            <a:endParaRPr lang="en-US" dirty="0"/>
          </a:p>
        </p:txBody>
      </p:sp>
      <p:pic>
        <p:nvPicPr>
          <p:cNvPr id="4" name="Picture 3" descr="C:\Users\prakash_k\Desktop\jj.jpg"/>
          <p:cNvPicPr/>
          <p:nvPr/>
        </p:nvPicPr>
        <p:blipFill>
          <a:blip r:embed="rId3">
            <a:extLst>
              <a:ext uri="{28A0092B-C50C-407E-A947-70E740481C1C}">
                <a14:useLocalDpi xmlns:a14="http://schemas.microsoft.com/office/drawing/2010/main" val="0"/>
              </a:ext>
            </a:extLst>
          </a:blip>
          <a:srcRect/>
          <a:stretch>
            <a:fillRect/>
          </a:stretch>
        </p:blipFill>
        <p:spPr bwMode="auto">
          <a:xfrm>
            <a:off x="7467600" y="4648200"/>
            <a:ext cx="1447800" cy="1178560"/>
          </a:xfrm>
          <a:prstGeom prst="rect">
            <a:avLst/>
          </a:prstGeom>
          <a:noFill/>
          <a:ln>
            <a:noFill/>
          </a:ln>
        </p:spPr>
      </p:pic>
      <p:pic>
        <p:nvPicPr>
          <p:cNvPr id="5" name="Picture 4" descr="C:\Users\prakash_k\Desktop\pentel-color-pen-set-s3603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4648200"/>
            <a:ext cx="1654809" cy="1260475"/>
          </a:xfrm>
          <a:prstGeom prst="rect">
            <a:avLst/>
          </a:prstGeom>
          <a:noFill/>
          <a:ln>
            <a:noFill/>
          </a:ln>
        </p:spPr>
      </p:pic>
      <p:pic>
        <p:nvPicPr>
          <p:cNvPr id="6" name="Picture 5" descr="C:\Users\prakash_k\Desktop\index.jpg"/>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438400"/>
            <a:ext cx="1578609" cy="1295400"/>
          </a:xfrm>
          <a:prstGeom prst="rect">
            <a:avLst/>
          </a:prstGeom>
          <a:noFill/>
          <a:ln>
            <a:noFill/>
          </a:ln>
        </p:spPr>
      </p:pic>
      <p:pic>
        <p:nvPicPr>
          <p:cNvPr id="7" name="Picture 6" descr="C:\Users\prakash_k\Desktop\selo.jpg"/>
          <p:cNvPicPr/>
          <p:nvPr/>
        </p:nvPicPr>
        <p:blipFill>
          <a:blip r:embed="rId6">
            <a:extLst>
              <a:ext uri="{28A0092B-C50C-407E-A947-70E740481C1C}">
                <a14:useLocalDpi xmlns:a14="http://schemas.microsoft.com/office/drawing/2010/main" val="0"/>
              </a:ext>
            </a:extLst>
          </a:blip>
          <a:srcRect/>
          <a:stretch>
            <a:fillRect/>
          </a:stretch>
        </p:blipFill>
        <p:spPr bwMode="auto">
          <a:xfrm>
            <a:off x="7467600" y="2133600"/>
            <a:ext cx="1447800" cy="1430337"/>
          </a:xfrm>
          <a:prstGeom prst="rect">
            <a:avLst/>
          </a:prstGeom>
          <a:noFill/>
          <a:ln>
            <a:noFill/>
          </a:ln>
        </p:spPr>
      </p:pic>
    </p:spTree>
    <p:extLst>
      <p:ext uri="{BB962C8B-B14F-4D97-AF65-F5344CB8AC3E}">
        <p14:creationId xmlns:p14="http://schemas.microsoft.com/office/powerpoint/2010/main" val="2372673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sz="3600" b="1" dirty="0" smtClean="0">
                <a:solidFill>
                  <a:srgbClr val="660033"/>
                </a:solidFill>
              </a:rPr>
              <a:t>Conclusion</a:t>
            </a:r>
            <a:r>
              <a:rPr lang="en-US" dirty="0" smtClean="0"/>
              <a:t> </a:t>
            </a:r>
            <a:endParaRPr lang="en-US" dirty="0"/>
          </a:p>
        </p:txBody>
      </p:sp>
      <p:sp>
        <p:nvSpPr>
          <p:cNvPr id="3" name="Content Placeholder 2"/>
          <p:cNvSpPr>
            <a:spLocks noGrp="1"/>
          </p:cNvSpPr>
          <p:nvPr>
            <p:ph idx="1"/>
          </p:nvPr>
        </p:nvSpPr>
        <p:spPr>
          <a:xfrm>
            <a:off x="457200" y="838200"/>
            <a:ext cx="8229600" cy="5867400"/>
          </a:xfrm>
        </p:spPr>
        <p:txBody>
          <a:bodyPr>
            <a:normAutofit fontScale="85000" lnSpcReduction="10000"/>
          </a:bodyPr>
          <a:lstStyle/>
          <a:p>
            <a:r>
              <a:rPr lang="en-US" dirty="0" smtClean="0"/>
              <a:t>ED300 online mode was a great experience for both the students and the lecturers. </a:t>
            </a:r>
          </a:p>
          <a:p>
            <a:pPr marL="0" indent="0">
              <a:buNone/>
            </a:pPr>
            <a:endParaRPr lang="en-US" dirty="0" smtClean="0"/>
          </a:p>
          <a:p>
            <a:r>
              <a:rPr lang="en-US" dirty="0" smtClean="0"/>
              <a:t>Revisions to the course will be made to suit the needs of the students based on the problems they faced.</a:t>
            </a:r>
          </a:p>
          <a:p>
            <a:pPr marL="0" indent="0">
              <a:buNone/>
            </a:pPr>
            <a:endParaRPr lang="en-US" dirty="0" smtClean="0"/>
          </a:p>
          <a:p>
            <a:r>
              <a:rPr lang="en-US" dirty="0" smtClean="0"/>
              <a:t>One aspect that comes out clearly is that the students need to be equipped with a print copy of I/A Handbook. This can be a </a:t>
            </a:r>
            <a:r>
              <a:rPr lang="en-US" smtClean="0"/>
              <a:t>photocopy print.</a:t>
            </a:r>
            <a:endParaRPr lang="en-US" dirty="0" smtClean="0"/>
          </a:p>
          <a:p>
            <a:endParaRPr lang="en-US" dirty="0"/>
          </a:p>
          <a:p>
            <a:endParaRPr lang="en-US" dirty="0" smtClean="0"/>
          </a:p>
          <a:p>
            <a:pPr marL="0" indent="0" algn="ctr">
              <a:buNone/>
            </a:pPr>
            <a:endParaRPr lang="en-US" dirty="0" smtClean="0"/>
          </a:p>
          <a:p>
            <a:pPr marL="0" indent="0">
              <a:buNone/>
            </a:pPr>
            <a:r>
              <a:rPr lang="en-US" dirty="0" smtClean="0"/>
              <a:t> </a:t>
            </a:r>
            <a:endParaRPr lang="en-US" dirty="0"/>
          </a:p>
        </p:txBody>
      </p:sp>
      <p:pic>
        <p:nvPicPr>
          <p:cNvPr id="4" name="Picture 3" descr="C:\Users\prakash_k\Desktop\thank_you.jpg"/>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953000"/>
            <a:ext cx="4343400" cy="1534160"/>
          </a:xfrm>
          <a:prstGeom prst="rect">
            <a:avLst/>
          </a:prstGeom>
          <a:noFill/>
          <a:ln>
            <a:noFill/>
          </a:ln>
        </p:spPr>
      </p:pic>
    </p:spTree>
    <p:extLst>
      <p:ext uri="{BB962C8B-B14F-4D97-AF65-F5344CB8AC3E}">
        <p14:creationId xmlns:p14="http://schemas.microsoft.com/office/powerpoint/2010/main" val="4141474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TotalTime>
  <Words>1607</Words>
  <Application>Microsoft Office PowerPoint</Application>
  <PresentationFormat>On-screen Show (4:3)</PresentationFormat>
  <Paragraphs>369</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Outline of this presentation</vt:lpstr>
      <vt:lpstr>Part 1: Teaching Practice at UNTL</vt:lpstr>
      <vt:lpstr>Practicum evaluation by the ATs: done in each school after Practicum is over  Practicum evaluation by the trainees: written evaluation form filled towards the end of Practicum     A rural classroom in Timor Leste      </vt:lpstr>
      <vt:lpstr>What can we incorporate @ USP?</vt:lpstr>
      <vt:lpstr> Part 2: Evaluation of ED300 Practicum – Online mode (2015) </vt:lpstr>
      <vt:lpstr>PowerPoint Presentation</vt:lpstr>
      <vt:lpstr>General problems faced by students</vt:lpstr>
      <vt:lpstr>Cont.</vt:lpstr>
      <vt:lpstr> Solutions sought by students </vt:lpstr>
      <vt:lpstr>Students’ emails</vt:lpstr>
      <vt:lpstr>Cont.</vt:lpstr>
      <vt:lpstr>General problems faced by students </vt:lpstr>
      <vt:lpstr>Problems encountered by Mr.Eroni Racule, CFL </vt:lpstr>
      <vt:lpstr>Problems encountered by the markers</vt:lpstr>
      <vt:lpstr> Recommendations </vt:lpstr>
      <vt:lpstr>Resource Kit</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Kusum Prakash</dc:creator>
  <cp:lastModifiedBy>Kusum Prakash</cp:lastModifiedBy>
  <cp:revision>90</cp:revision>
  <dcterms:created xsi:type="dcterms:W3CDTF">2015-08-21T00:39:18Z</dcterms:created>
  <dcterms:modified xsi:type="dcterms:W3CDTF">2016-03-11T00:07:19Z</dcterms:modified>
</cp:coreProperties>
</file>