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8" r:id="rId2"/>
    <p:sldId id="287" r:id="rId3"/>
    <p:sldId id="286" r:id="rId4"/>
    <p:sldId id="285" r:id="rId5"/>
    <p:sldId id="259" r:id="rId6"/>
    <p:sldId id="260" r:id="rId7"/>
    <p:sldId id="281" r:id="rId8"/>
    <p:sldId id="288"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82" r:id="rId26"/>
    <p:sldId id="277" r:id="rId27"/>
    <p:sldId id="284" r:id="rId28"/>
    <p:sldId id="278" r:id="rId29"/>
    <p:sldId id="283" r:id="rId30"/>
    <p:sldId id="279" r:id="rId31"/>
    <p:sldId id="290" r:id="rId32"/>
    <p:sldId id="291" r:id="rId33"/>
    <p:sldId id="289" r:id="rId34"/>
    <p:sldId id="292" r:id="rId35"/>
    <p:sldId id="280" r:id="rId36"/>
    <p:sldId id="293"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8" autoAdjust="0"/>
  </p:normalViewPr>
  <p:slideViewPr>
    <p:cSldViewPr>
      <p:cViewPr varScale="1">
        <p:scale>
          <a:sx n="70" d="100"/>
          <a:sy n="70" d="100"/>
        </p:scale>
        <p:origin x="-1386" y="-90"/>
      </p:cViewPr>
      <p:guideLst>
        <p:guide orient="horz" pos="2160"/>
        <p:guide pos="2880"/>
      </p:guideLst>
    </p:cSldViewPr>
  </p:slideViewPr>
  <p:outlineViewPr>
    <p:cViewPr>
      <p:scale>
        <a:sx n="33" d="100"/>
        <a:sy n="33" d="100"/>
      </p:scale>
      <p:origin x="0" y="666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0D4002-E937-437A-812F-50BC552EEEA9}" type="datetimeFigureOut">
              <a:rPr lang="en-US" smtClean="0"/>
              <a:t>5/27/2016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C058A6-D670-492C-8524-266984D1ED1B}" type="slidenum">
              <a:rPr lang="en-US" smtClean="0"/>
              <a:t>‹#›</a:t>
            </a:fld>
            <a:endParaRPr lang="en-US"/>
          </a:p>
        </p:txBody>
      </p:sp>
    </p:spTree>
    <p:extLst>
      <p:ext uri="{BB962C8B-B14F-4D97-AF65-F5344CB8AC3E}">
        <p14:creationId xmlns:p14="http://schemas.microsoft.com/office/powerpoint/2010/main" val="32879228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B02D169-3B39-47D2-B468-908D603CCBE9}" type="datetime1">
              <a:rPr lang="en-US" smtClean="0"/>
              <a:t>5/27/2016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D5A00F-11CB-4E42-9D73-0526440AE887}" type="slidenum">
              <a:rPr lang="en-US" smtClean="0"/>
              <a:t>‹#›</a:t>
            </a:fld>
            <a:endParaRPr lang="en-US"/>
          </a:p>
        </p:txBody>
      </p:sp>
    </p:spTree>
    <p:extLst>
      <p:ext uri="{BB962C8B-B14F-4D97-AF65-F5344CB8AC3E}">
        <p14:creationId xmlns:p14="http://schemas.microsoft.com/office/powerpoint/2010/main" val="4292844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9FA68B-D57D-4E6D-B7C1-DAC8A7012A0A}" type="datetime1">
              <a:rPr lang="en-US" smtClean="0"/>
              <a:t>5/27/2016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D5A00F-11CB-4E42-9D73-0526440AE887}" type="slidenum">
              <a:rPr lang="en-US" smtClean="0"/>
              <a:t>‹#›</a:t>
            </a:fld>
            <a:endParaRPr lang="en-US"/>
          </a:p>
        </p:txBody>
      </p:sp>
    </p:spTree>
    <p:extLst>
      <p:ext uri="{BB962C8B-B14F-4D97-AF65-F5344CB8AC3E}">
        <p14:creationId xmlns:p14="http://schemas.microsoft.com/office/powerpoint/2010/main" val="6797502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3D4464-2AA3-4626-894F-5EAEF702AC52}" type="datetime1">
              <a:rPr lang="en-US" smtClean="0"/>
              <a:t>5/27/2016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D5A00F-11CB-4E42-9D73-0526440AE887}" type="slidenum">
              <a:rPr lang="en-US" smtClean="0"/>
              <a:t>‹#›</a:t>
            </a:fld>
            <a:endParaRPr lang="en-US"/>
          </a:p>
        </p:txBody>
      </p:sp>
    </p:spTree>
    <p:extLst>
      <p:ext uri="{BB962C8B-B14F-4D97-AF65-F5344CB8AC3E}">
        <p14:creationId xmlns:p14="http://schemas.microsoft.com/office/powerpoint/2010/main" val="1603143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9B7B99D-FFC6-4CEB-B59B-80F171D935E7}" type="datetime1">
              <a:rPr lang="en-US" smtClean="0"/>
              <a:t>5/27/2016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D5A00F-11CB-4E42-9D73-0526440AE887}" type="slidenum">
              <a:rPr lang="en-US" smtClean="0"/>
              <a:t>‹#›</a:t>
            </a:fld>
            <a:endParaRPr lang="en-US"/>
          </a:p>
        </p:txBody>
      </p:sp>
    </p:spTree>
    <p:extLst>
      <p:ext uri="{BB962C8B-B14F-4D97-AF65-F5344CB8AC3E}">
        <p14:creationId xmlns:p14="http://schemas.microsoft.com/office/powerpoint/2010/main" val="18080508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367C10D-33C2-40A8-AA92-AF6A7E43F506}" type="datetime1">
              <a:rPr lang="en-US" smtClean="0"/>
              <a:t>5/27/2016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D5A00F-11CB-4E42-9D73-0526440AE887}" type="slidenum">
              <a:rPr lang="en-US" smtClean="0"/>
              <a:t>‹#›</a:t>
            </a:fld>
            <a:endParaRPr lang="en-US"/>
          </a:p>
        </p:txBody>
      </p:sp>
    </p:spTree>
    <p:extLst>
      <p:ext uri="{BB962C8B-B14F-4D97-AF65-F5344CB8AC3E}">
        <p14:creationId xmlns:p14="http://schemas.microsoft.com/office/powerpoint/2010/main" val="8689024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31CCB50-9DDE-4C8A-80C2-914B2174C3AA}" type="datetime1">
              <a:rPr lang="en-US" smtClean="0"/>
              <a:t>5/27/2016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D5A00F-11CB-4E42-9D73-0526440AE887}" type="slidenum">
              <a:rPr lang="en-US" smtClean="0"/>
              <a:t>‹#›</a:t>
            </a:fld>
            <a:endParaRPr lang="en-US"/>
          </a:p>
        </p:txBody>
      </p:sp>
    </p:spTree>
    <p:extLst>
      <p:ext uri="{BB962C8B-B14F-4D97-AF65-F5344CB8AC3E}">
        <p14:creationId xmlns:p14="http://schemas.microsoft.com/office/powerpoint/2010/main" val="589156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F3F182-66C5-48EE-832C-DE3FC25D40C8}" type="datetime1">
              <a:rPr lang="en-US" smtClean="0"/>
              <a:t>5/27/2016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3D5A00F-11CB-4E42-9D73-0526440AE887}" type="slidenum">
              <a:rPr lang="en-US" smtClean="0"/>
              <a:t>‹#›</a:t>
            </a:fld>
            <a:endParaRPr lang="en-US"/>
          </a:p>
        </p:txBody>
      </p:sp>
    </p:spTree>
    <p:extLst>
      <p:ext uri="{BB962C8B-B14F-4D97-AF65-F5344CB8AC3E}">
        <p14:creationId xmlns:p14="http://schemas.microsoft.com/office/powerpoint/2010/main" val="2905983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9E9A76-003F-4A67-A3CB-A981ECF06576}" type="datetime1">
              <a:rPr lang="en-US" smtClean="0"/>
              <a:t>5/27/2016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D5A00F-11CB-4E42-9D73-0526440AE887}" type="slidenum">
              <a:rPr lang="en-US" smtClean="0"/>
              <a:t>‹#›</a:t>
            </a:fld>
            <a:endParaRPr lang="en-US"/>
          </a:p>
        </p:txBody>
      </p:sp>
    </p:spTree>
    <p:extLst>
      <p:ext uri="{BB962C8B-B14F-4D97-AF65-F5344CB8AC3E}">
        <p14:creationId xmlns:p14="http://schemas.microsoft.com/office/powerpoint/2010/main" val="4184069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F538EC-C550-4621-8C42-2AB5818BB135}" type="datetime1">
              <a:rPr lang="en-US" smtClean="0"/>
              <a:t>5/27/2016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D5A00F-11CB-4E42-9D73-0526440AE887}" type="slidenum">
              <a:rPr lang="en-US" smtClean="0"/>
              <a:t>‹#›</a:t>
            </a:fld>
            <a:endParaRPr lang="en-US"/>
          </a:p>
        </p:txBody>
      </p:sp>
    </p:spTree>
    <p:extLst>
      <p:ext uri="{BB962C8B-B14F-4D97-AF65-F5344CB8AC3E}">
        <p14:creationId xmlns:p14="http://schemas.microsoft.com/office/powerpoint/2010/main" val="1597333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EFDD9B-98A7-48AF-B459-D077EBAB5469}" type="datetime1">
              <a:rPr lang="en-US" smtClean="0"/>
              <a:t>5/27/2016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D5A00F-11CB-4E42-9D73-0526440AE887}" type="slidenum">
              <a:rPr lang="en-US" smtClean="0"/>
              <a:t>‹#›</a:t>
            </a:fld>
            <a:endParaRPr lang="en-US"/>
          </a:p>
        </p:txBody>
      </p:sp>
    </p:spTree>
    <p:extLst>
      <p:ext uri="{BB962C8B-B14F-4D97-AF65-F5344CB8AC3E}">
        <p14:creationId xmlns:p14="http://schemas.microsoft.com/office/powerpoint/2010/main" val="1349084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9D78A4-B637-444C-8C49-0F2D0A465B86}" type="datetime1">
              <a:rPr lang="en-US" smtClean="0"/>
              <a:t>5/27/2016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D5A00F-11CB-4E42-9D73-0526440AE887}" type="slidenum">
              <a:rPr lang="en-US" smtClean="0"/>
              <a:t>‹#›</a:t>
            </a:fld>
            <a:endParaRPr lang="en-US"/>
          </a:p>
        </p:txBody>
      </p:sp>
    </p:spTree>
    <p:extLst>
      <p:ext uri="{BB962C8B-B14F-4D97-AF65-F5344CB8AC3E}">
        <p14:creationId xmlns:p14="http://schemas.microsoft.com/office/powerpoint/2010/main" val="1153691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3FA608-AE8F-41DB-AC0D-E4C53634161B}" type="datetime1">
              <a:rPr lang="en-US" smtClean="0"/>
              <a:t>5/27/2016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D5A00F-11CB-4E42-9D73-0526440AE887}" type="slidenum">
              <a:rPr lang="en-US" smtClean="0"/>
              <a:t>‹#›</a:t>
            </a:fld>
            <a:endParaRPr lang="en-US"/>
          </a:p>
        </p:txBody>
      </p:sp>
    </p:spTree>
    <p:extLst>
      <p:ext uri="{BB962C8B-B14F-4D97-AF65-F5344CB8AC3E}">
        <p14:creationId xmlns:p14="http://schemas.microsoft.com/office/powerpoint/2010/main" val="39873696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4000" b="1" dirty="0" smtClean="0"/>
              <a:t>Overview</a:t>
            </a:r>
            <a:endParaRPr lang="en-US" sz="4000" b="1" dirty="0"/>
          </a:p>
        </p:txBody>
      </p:sp>
      <p:sp>
        <p:nvSpPr>
          <p:cNvPr id="3" name="Content Placeholder 2"/>
          <p:cNvSpPr>
            <a:spLocks noGrp="1"/>
          </p:cNvSpPr>
          <p:nvPr>
            <p:ph idx="1"/>
          </p:nvPr>
        </p:nvSpPr>
        <p:spPr>
          <a:xfrm>
            <a:off x="457200" y="1143000"/>
            <a:ext cx="8229600" cy="5257800"/>
          </a:xfrm>
        </p:spPr>
        <p:txBody>
          <a:bodyPr>
            <a:normAutofit fontScale="25000" lnSpcReduction="20000"/>
          </a:bodyPr>
          <a:lstStyle/>
          <a:p>
            <a:pPr marL="0" indent="0">
              <a:buNone/>
            </a:pPr>
            <a:r>
              <a:rPr lang="en-US" sz="12800" b="1" dirty="0" smtClean="0"/>
              <a:t>Topic: </a:t>
            </a:r>
            <a:r>
              <a:rPr lang="en-US" sz="12800" dirty="0" smtClean="0"/>
              <a:t>Student teachers’ perceptions about Teaching Practice: a case study of the University of the South Pacific</a:t>
            </a:r>
          </a:p>
          <a:p>
            <a:pPr marL="0" indent="0">
              <a:buNone/>
            </a:pPr>
            <a:endParaRPr lang="en-US" sz="12800" b="1" dirty="0" smtClean="0">
              <a:solidFill>
                <a:schemeClr val="tx2"/>
              </a:solidFill>
            </a:endParaRPr>
          </a:p>
          <a:p>
            <a:pPr marL="0" indent="0">
              <a:buNone/>
            </a:pPr>
            <a:r>
              <a:rPr lang="en-US" sz="12800" b="1" dirty="0" smtClean="0"/>
              <a:t>Study </a:t>
            </a:r>
            <a:r>
              <a:rPr lang="en-US" sz="12800" dirty="0" smtClean="0"/>
              <a:t>was</a:t>
            </a:r>
            <a:r>
              <a:rPr lang="en-US" sz="12800" b="1" dirty="0" smtClean="0"/>
              <a:t> </a:t>
            </a:r>
            <a:r>
              <a:rPr lang="en-US" sz="12800" dirty="0" smtClean="0"/>
              <a:t>undertaken in 2013</a:t>
            </a:r>
          </a:p>
          <a:p>
            <a:pPr marL="0" indent="0">
              <a:buNone/>
            </a:pPr>
            <a:endParaRPr lang="en-US" sz="12800" dirty="0"/>
          </a:p>
          <a:p>
            <a:pPr marL="0" indent="0">
              <a:buNone/>
            </a:pPr>
            <a:r>
              <a:rPr lang="en-US" sz="12800" b="1" dirty="0" smtClean="0"/>
              <a:t>Methodology</a:t>
            </a:r>
            <a:r>
              <a:rPr lang="en-US" sz="12800" dirty="0" smtClean="0"/>
              <a:t>: Teaching Practice was evaluated by requesting students in Fiji schools to respond to a designed questionnaire</a:t>
            </a:r>
          </a:p>
          <a:p>
            <a:pPr marL="0" indent="0">
              <a:buNone/>
            </a:pPr>
            <a:endParaRPr lang="en-US" sz="12800" dirty="0" smtClean="0"/>
          </a:p>
          <a:p>
            <a:pPr marL="0" indent="0">
              <a:buNone/>
            </a:pPr>
            <a:r>
              <a:rPr lang="en-US" sz="12800" dirty="0" smtClean="0"/>
              <a:t>65/100 students responded</a:t>
            </a:r>
          </a:p>
          <a:p>
            <a:endParaRPr lang="en-US" sz="12800" dirty="0" smtClean="0"/>
          </a:p>
          <a:p>
            <a:endParaRPr lang="en-US" sz="14400" dirty="0" smtClean="0"/>
          </a:p>
          <a:p>
            <a:endParaRPr lang="en-US" dirty="0"/>
          </a:p>
          <a:p>
            <a:pPr marL="0" indent="0">
              <a:buNone/>
            </a:pPr>
            <a:endParaRPr lang="en-US" dirty="0"/>
          </a:p>
          <a:p>
            <a:pPr marL="0" indent="0">
              <a:buNone/>
            </a:pPr>
            <a:endParaRPr lang="en-US" b="1" dirty="0" smtClean="0"/>
          </a:p>
          <a:p>
            <a:pPr marL="0" indent="0">
              <a:buNone/>
            </a:pPr>
            <a:r>
              <a:rPr lang="en-US" b="1" dirty="0" smtClean="0"/>
              <a:t> </a:t>
            </a:r>
            <a:endParaRPr lang="en-US" dirty="0"/>
          </a:p>
        </p:txBody>
      </p:sp>
    </p:spTree>
    <p:extLst>
      <p:ext uri="{BB962C8B-B14F-4D97-AF65-F5344CB8AC3E}">
        <p14:creationId xmlns:p14="http://schemas.microsoft.com/office/powerpoint/2010/main" val="3233535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600200"/>
          </a:xfrm>
        </p:spPr>
        <p:txBody>
          <a:bodyPr>
            <a:noAutofit/>
          </a:bodyPr>
          <a:lstStyle/>
          <a:p>
            <a:r>
              <a:rPr lang="en-US" sz="3200" b="1" dirty="0"/>
              <a:t>Aim of the </a:t>
            </a:r>
            <a:r>
              <a:rPr lang="en-US" sz="3200" b="1" dirty="0" smtClean="0"/>
              <a:t>study: </a:t>
            </a:r>
            <a:r>
              <a:rPr lang="en-US" sz="3200" dirty="0"/>
              <a:t>to explore the pre-service students’ perceptions about teaching practice</a:t>
            </a:r>
            <a:r>
              <a:rPr lang="en-US" sz="3600" dirty="0"/>
              <a:t/>
            </a:r>
            <a:br>
              <a:rPr lang="en-US" sz="3600" dirty="0"/>
            </a:br>
            <a:endParaRPr lang="en-US" sz="3600" dirty="0"/>
          </a:p>
        </p:txBody>
      </p:sp>
      <p:sp>
        <p:nvSpPr>
          <p:cNvPr id="3" name="Content Placeholder 2"/>
          <p:cNvSpPr>
            <a:spLocks noGrp="1"/>
          </p:cNvSpPr>
          <p:nvPr>
            <p:ph sz="half" idx="1"/>
          </p:nvPr>
        </p:nvSpPr>
        <p:spPr>
          <a:xfrm>
            <a:off x="457200" y="1600200"/>
            <a:ext cx="3810000" cy="4525963"/>
          </a:xfrm>
        </p:spPr>
        <p:txBody>
          <a:bodyPr/>
          <a:lstStyle/>
          <a:p>
            <a:pPr marL="0" indent="0">
              <a:buNone/>
            </a:pPr>
            <a:endParaRPr lang="en-US" dirty="0"/>
          </a:p>
          <a:p>
            <a:pPr marL="0" indent="0">
              <a:buNone/>
            </a:pPr>
            <a:r>
              <a:rPr lang="en-US" b="1" dirty="0" smtClean="0"/>
              <a:t>Hypothesis : </a:t>
            </a:r>
            <a:r>
              <a:rPr lang="en-US" dirty="0" smtClean="0"/>
              <a:t>While</a:t>
            </a:r>
            <a:r>
              <a:rPr lang="en-US" b="1" dirty="0" smtClean="0"/>
              <a:t> </a:t>
            </a:r>
            <a:r>
              <a:rPr lang="en-US" dirty="0" smtClean="0"/>
              <a:t>subject knowledge often is no problem for the students there seems to be less focus on the development of teacher skills in the  teacher training program at USP</a:t>
            </a:r>
            <a:endParaRPr lang="en-US" b="1" dirty="0"/>
          </a:p>
        </p:txBody>
      </p:sp>
      <p:pic>
        <p:nvPicPr>
          <p:cNvPr id="6" name="Content Placeholder 5" descr="Professional Licensure/Certification - Teacher Certification"/>
          <p:cNvPicPr>
            <a:picLocks noGrp="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343400" y="1524000"/>
            <a:ext cx="4648200" cy="4419600"/>
          </a:xfrm>
          <a:prstGeom prst="rect">
            <a:avLst/>
          </a:prstGeom>
          <a:noFill/>
          <a:ln>
            <a:noFill/>
          </a:ln>
        </p:spPr>
      </p:pic>
    </p:spTree>
    <p:extLst>
      <p:ext uri="{BB962C8B-B14F-4D97-AF65-F5344CB8AC3E}">
        <p14:creationId xmlns:p14="http://schemas.microsoft.com/office/powerpoint/2010/main" val="2157168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err="1" smtClean="0">
                <a:solidFill>
                  <a:schemeClr val="tx2"/>
                </a:solidFill>
              </a:rPr>
              <a:t>Organisation</a:t>
            </a:r>
            <a:r>
              <a:rPr lang="en-US" sz="4000" b="1" dirty="0" smtClean="0">
                <a:solidFill>
                  <a:schemeClr val="tx2"/>
                </a:solidFill>
              </a:rPr>
              <a:t> of Teaching </a:t>
            </a:r>
            <a:r>
              <a:rPr lang="en-US" sz="4000" b="1" dirty="0">
                <a:solidFill>
                  <a:schemeClr val="tx2"/>
                </a:solidFill>
              </a:rPr>
              <a:t>Practice at USP</a:t>
            </a:r>
            <a:endParaRPr lang="en-US" sz="4000" dirty="0"/>
          </a:p>
        </p:txBody>
      </p:sp>
      <p:sp>
        <p:nvSpPr>
          <p:cNvPr id="3" name="Content Placeholder 2"/>
          <p:cNvSpPr>
            <a:spLocks noGrp="1"/>
          </p:cNvSpPr>
          <p:nvPr>
            <p:ph idx="1"/>
          </p:nvPr>
        </p:nvSpPr>
        <p:spPr/>
        <p:txBody>
          <a:bodyPr>
            <a:normAutofit fontScale="92500"/>
          </a:bodyPr>
          <a:lstStyle/>
          <a:p>
            <a:r>
              <a:rPr lang="en-US" dirty="0"/>
              <a:t>T</a:t>
            </a:r>
            <a:r>
              <a:rPr lang="en-US" dirty="0" smtClean="0"/>
              <a:t>eaching </a:t>
            </a:r>
            <a:r>
              <a:rPr lang="en-US" dirty="0"/>
              <a:t>practice is done in two phases; the first 3 weeks (Module 1) is carried out in the third year of study and the second phase (Module 2) is completed in the final year and lasts for fourteen weeks, thus, a total of seventeen </a:t>
            </a:r>
            <a:r>
              <a:rPr lang="en-US" dirty="0" smtClean="0"/>
              <a:t>weeks </a:t>
            </a:r>
            <a:endParaRPr lang="en-US" dirty="0"/>
          </a:p>
          <a:p>
            <a:r>
              <a:rPr lang="en-US" dirty="0"/>
              <a:t>Module 1 is always home based</a:t>
            </a:r>
          </a:p>
          <a:p>
            <a:r>
              <a:rPr lang="en-US" dirty="0"/>
              <a:t>Module 2 usually involves schools around Suva/</a:t>
            </a:r>
            <a:r>
              <a:rPr lang="en-US" dirty="0" err="1"/>
              <a:t>Nausori</a:t>
            </a:r>
            <a:r>
              <a:rPr lang="en-US" dirty="0"/>
              <a:t> corridor (inclusive of </a:t>
            </a:r>
            <a:r>
              <a:rPr lang="en-US" dirty="0" err="1"/>
              <a:t>Navua</a:t>
            </a:r>
            <a:r>
              <a:rPr lang="en-US" dirty="0"/>
              <a:t>, </a:t>
            </a:r>
            <a:r>
              <a:rPr lang="en-US" dirty="0" err="1"/>
              <a:t>Namosi</a:t>
            </a:r>
            <a:r>
              <a:rPr lang="en-US" dirty="0"/>
              <a:t> and </a:t>
            </a:r>
            <a:r>
              <a:rPr lang="en-US" dirty="0" err="1" smtClean="0"/>
              <a:t>Tailevu</a:t>
            </a:r>
            <a:r>
              <a:rPr lang="en-US" dirty="0"/>
              <a:t>)</a:t>
            </a:r>
          </a:p>
        </p:txBody>
      </p:sp>
    </p:spTree>
    <p:extLst>
      <p:ext uri="{BB962C8B-B14F-4D97-AF65-F5344CB8AC3E}">
        <p14:creationId xmlns:p14="http://schemas.microsoft.com/office/powerpoint/2010/main" val="1285649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533400"/>
          </a:xfrm>
        </p:spPr>
        <p:txBody>
          <a:bodyPr>
            <a:noAutofit/>
          </a:bodyPr>
          <a:lstStyle/>
          <a:p>
            <a:r>
              <a:rPr lang="en-US" sz="3200" b="1" dirty="0" smtClean="0">
                <a:solidFill>
                  <a:srgbClr val="7030A0"/>
                </a:solidFill>
              </a:rPr>
              <a:t>THE UNIVERSITY OF THE SOUTH PACIFIC</a:t>
            </a:r>
            <a:endParaRPr lang="en-US" sz="3200" b="1" dirty="0">
              <a:solidFill>
                <a:srgbClr val="7030A0"/>
              </a:solidFill>
            </a:endParaRPr>
          </a:p>
        </p:txBody>
      </p:sp>
      <p:pic>
        <p:nvPicPr>
          <p:cNvPr id="4" name="irc_mi" descr="http://www.esd-asiapacific.com/wordpress_api/wp-content/uploads/2010/01/usp4.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914400"/>
            <a:ext cx="7696200" cy="5638800"/>
          </a:xfrm>
          <a:prstGeom prst="rect">
            <a:avLst/>
          </a:prstGeom>
          <a:noFill/>
          <a:ln>
            <a:noFill/>
          </a:ln>
        </p:spPr>
      </p:pic>
    </p:spTree>
    <p:extLst>
      <p:ext uri="{BB962C8B-B14F-4D97-AF65-F5344CB8AC3E}">
        <p14:creationId xmlns:p14="http://schemas.microsoft.com/office/powerpoint/2010/main" val="8415788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sz="4000" b="1" dirty="0" smtClean="0">
                <a:solidFill>
                  <a:schemeClr val="accent6">
                    <a:lumMod val="75000"/>
                  </a:schemeClr>
                </a:solidFill>
              </a:rPr>
              <a:t>2013</a:t>
            </a:r>
            <a:r>
              <a:rPr lang="en-US" b="1" dirty="0" smtClean="0">
                <a:solidFill>
                  <a:schemeClr val="accent6">
                    <a:lumMod val="75000"/>
                  </a:schemeClr>
                </a:solidFill>
              </a:rPr>
              <a:t>  Practicum</a:t>
            </a:r>
            <a:endParaRPr lang="en-US" b="1" dirty="0">
              <a:solidFill>
                <a:schemeClr val="accent6">
                  <a:lumMod val="75000"/>
                </a:schemeClr>
              </a:solidFill>
            </a:endParaRPr>
          </a:p>
        </p:txBody>
      </p:sp>
      <p:sp>
        <p:nvSpPr>
          <p:cNvPr id="3" name="Content Placeholder 2"/>
          <p:cNvSpPr>
            <a:spLocks noGrp="1"/>
          </p:cNvSpPr>
          <p:nvPr>
            <p:ph idx="1"/>
          </p:nvPr>
        </p:nvSpPr>
        <p:spPr>
          <a:xfrm>
            <a:off x="457200" y="990600"/>
            <a:ext cx="8229600" cy="5486400"/>
          </a:xfrm>
        </p:spPr>
        <p:txBody>
          <a:bodyPr>
            <a:normAutofit/>
          </a:bodyPr>
          <a:lstStyle/>
          <a:p>
            <a:r>
              <a:rPr lang="en-US" sz="2400" dirty="0" smtClean="0"/>
              <a:t>Module 2  students were instructed to pick schools nearer to their homes for teaching practice</a:t>
            </a:r>
          </a:p>
          <a:p>
            <a:r>
              <a:rPr lang="en-US" sz="2400" dirty="0" smtClean="0"/>
              <a:t>As a result, students were spread all over Fiji and the regions </a:t>
            </a:r>
          </a:p>
          <a:p>
            <a:r>
              <a:rPr lang="en-US" sz="2400" dirty="0" smtClean="0"/>
              <a:t>Practicum duration was 14 weeks (Term 1 only)</a:t>
            </a:r>
          </a:p>
          <a:p>
            <a:r>
              <a:rPr lang="en-US" sz="2400" dirty="0" smtClean="0"/>
              <a:t>There was no  Module 1</a:t>
            </a:r>
          </a:p>
          <a:p>
            <a:pPr marL="0" indent="0">
              <a:buNone/>
            </a:pPr>
            <a:endParaRPr lang="en-US" dirty="0" smtClean="0"/>
          </a:p>
          <a:p>
            <a:endParaRPr lang="en-US" dirty="0" smtClean="0"/>
          </a:p>
          <a:p>
            <a:pPr marL="457200" lvl="1" indent="0">
              <a:buNone/>
            </a:pPr>
            <a:endParaRPr lang="en-US" dirty="0" smtClean="0"/>
          </a:p>
          <a:p>
            <a:endParaRPr lang="en-US" dirty="0"/>
          </a:p>
        </p:txBody>
      </p:sp>
      <p:pic>
        <p:nvPicPr>
          <p:cNvPr id="4" name="irc_mi" descr="http://www.ciee.org/study-abroad/images/programs/0066/headers/desktop/seville-spain-teaching-development-study-abroad-program-children-play.jpg"/>
          <p:cNvPicPr/>
          <p:nvPr/>
        </p:nvPicPr>
        <p:blipFill>
          <a:blip r:embed="rId2">
            <a:extLst>
              <a:ext uri="{28A0092B-C50C-407E-A947-70E740481C1C}">
                <a14:useLocalDpi xmlns:a14="http://schemas.microsoft.com/office/drawing/2010/main" val="0"/>
              </a:ext>
            </a:extLst>
          </a:blip>
          <a:srcRect/>
          <a:stretch>
            <a:fillRect/>
          </a:stretch>
        </p:blipFill>
        <p:spPr bwMode="auto">
          <a:xfrm>
            <a:off x="990600" y="3429000"/>
            <a:ext cx="5943600" cy="2642870"/>
          </a:xfrm>
          <a:prstGeom prst="rect">
            <a:avLst/>
          </a:prstGeom>
          <a:noFill/>
          <a:ln>
            <a:noFill/>
          </a:ln>
        </p:spPr>
      </p:pic>
    </p:spTree>
    <p:extLst>
      <p:ext uri="{BB962C8B-B14F-4D97-AF65-F5344CB8AC3E}">
        <p14:creationId xmlns:p14="http://schemas.microsoft.com/office/powerpoint/2010/main" val="3342922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57200" cy="106362"/>
          </a:xfrm>
        </p:spPr>
        <p:txBody>
          <a:bodyPr>
            <a:normAutofit fontScale="90000"/>
          </a:bodyPr>
          <a:lstStyle/>
          <a:p>
            <a:r>
              <a:rPr lang="en-US" sz="1000" dirty="0" smtClean="0"/>
              <a:t>Cont.</a:t>
            </a:r>
            <a:endParaRPr lang="en-US" sz="1000" dirty="0"/>
          </a:p>
        </p:txBody>
      </p:sp>
      <p:sp>
        <p:nvSpPr>
          <p:cNvPr id="3" name="Content Placeholder 2"/>
          <p:cNvSpPr>
            <a:spLocks noGrp="1"/>
          </p:cNvSpPr>
          <p:nvPr>
            <p:ph idx="1"/>
          </p:nvPr>
        </p:nvSpPr>
        <p:spPr>
          <a:xfrm>
            <a:off x="457200" y="609600"/>
            <a:ext cx="8229600" cy="5791200"/>
          </a:xfrm>
        </p:spPr>
        <p:txBody>
          <a:bodyPr>
            <a:normAutofit lnSpcReduction="10000"/>
          </a:bodyPr>
          <a:lstStyle/>
          <a:p>
            <a:r>
              <a:rPr lang="en-US" dirty="0" smtClean="0"/>
              <a:t>All students were allowed to enroll for one more online course besides ED300</a:t>
            </a:r>
          </a:p>
          <a:p>
            <a:endParaRPr lang="en-US" dirty="0" smtClean="0"/>
          </a:p>
          <a:p>
            <a:r>
              <a:rPr lang="en-US" dirty="0" smtClean="0"/>
              <a:t>Only graduating students doing face to face course(s) were allowed to stay back in Suva for the practicum</a:t>
            </a:r>
          </a:p>
          <a:p>
            <a:pPr marL="0" indent="0">
              <a:buNone/>
            </a:pPr>
            <a:endParaRPr lang="en-US" dirty="0" smtClean="0"/>
          </a:p>
          <a:p>
            <a:r>
              <a:rPr lang="en-US" dirty="0" smtClean="0"/>
              <a:t> A few students did a total of 3 units because they had to graduate and their sponsors wanted them to finish the program in the given time schedule</a:t>
            </a:r>
            <a:endParaRPr lang="en-US" dirty="0"/>
          </a:p>
        </p:txBody>
      </p:sp>
    </p:spTree>
    <p:extLst>
      <p:ext uri="{BB962C8B-B14F-4D97-AF65-F5344CB8AC3E}">
        <p14:creationId xmlns:p14="http://schemas.microsoft.com/office/powerpoint/2010/main" val="2111350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4000" b="1" dirty="0" smtClean="0">
                <a:solidFill>
                  <a:schemeClr val="accent5">
                    <a:lumMod val="50000"/>
                  </a:schemeClr>
                </a:solidFill>
              </a:rPr>
              <a:t>Questionnaire structure</a:t>
            </a:r>
            <a:endParaRPr lang="en-US" sz="4000" b="1" dirty="0">
              <a:solidFill>
                <a:schemeClr val="accent5">
                  <a:lumMod val="50000"/>
                </a:schemeClr>
              </a:solidFill>
            </a:endParaRPr>
          </a:p>
        </p:txBody>
      </p:sp>
      <p:sp>
        <p:nvSpPr>
          <p:cNvPr id="3" name="Content Placeholder 2"/>
          <p:cNvSpPr>
            <a:spLocks noGrp="1"/>
          </p:cNvSpPr>
          <p:nvPr>
            <p:ph idx="1"/>
          </p:nvPr>
        </p:nvSpPr>
        <p:spPr>
          <a:xfrm>
            <a:off x="457200" y="1219200"/>
            <a:ext cx="8229600" cy="5105400"/>
          </a:xfrm>
        </p:spPr>
        <p:txBody>
          <a:bodyPr/>
          <a:lstStyle/>
          <a:p>
            <a:r>
              <a:rPr lang="en-US" dirty="0" smtClean="0"/>
              <a:t>A total of 19 closed format questions were given in the form of multiple choice</a:t>
            </a:r>
          </a:p>
          <a:p>
            <a:endParaRPr lang="en-US" dirty="0" smtClean="0"/>
          </a:p>
          <a:p>
            <a:r>
              <a:rPr lang="en-US" dirty="0" smtClean="0"/>
              <a:t>Two of the 19 questions had an </a:t>
            </a:r>
            <a:r>
              <a:rPr lang="en-US" dirty="0"/>
              <a:t>added open-ended question </a:t>
            </a:r>
            <a:r>
              <a:rPr lang="en-US" dirty="0" smtClean="0"/>
              <a:t>that gave an </a:t>
            </a:r>
            <a:r>
              <a:rPr lang="en-US" dirty="0"/>
              <a:t>opportunity to </a:t>
            </a:r>
            <a:r>
              <a:rPr lang="en-US" dirty="0" smtClean="0"/>
              <a:t>the students to express </a:t>
            </a:r>
            <a:r>
              <a:rPr lang="en-US" dirty="0"/>
              <a:t>their opinions in a free-flowing manner</a:t>
            </a:r>
            <a:r>
              <a:rPr lang="en-US" dirty="0" smtClean="0"/>
              <a:t>.</a:t>
            </a:r>
          </a:p>
          <a:p>
            <a:pPr marL="0" indent="0">
              <a:buNone/>
            </a:pPr>
            <a:endParaRPr lang="en-US" dirty="0" smtClean="0"/>
          </a:p>
          <a:p>
            <a:pPr marL="0" indent="0">
              <a:buNone/>
            </a:pPr>
            <a:endParaRPr lang="en-US" dirty="0" smtClean="0"/>
          </a:p>
          <a:p>
            <a:endParaRPr lang="en-US" dirty="0"/>
          </a:p>
        </p:txBody>
      </p:sp>
    </p:spTree>
    <p:extLst>
      <p:ext uri="{BB962C8B-B14F-4D97-AF65-F5344CB8AC3E}">
        <p14:creationId xmlns:p14="http://schemas.microsoft.com/office/powerpoint/2010/main" val="6470484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457200"/>
          </a:xfrm>
        </p:spPr>
        <p:txBody>
          <a:bodyPr>
            <a:normAutofit fontScale="90000"/>
          </a:bodyPr>
          <a:lstStyle/>
          <a:p>
            <a:r>
              <a:rPr lang="en-US" b="1" dirty="0" smtClean="0">
                <a:solidFill>
                  <a:srgbClr val="00B050"/>
                </a:solidFill>
              </a:rPr>
              <a:t>Findings</a:t>
            </a:r>
            <a:endParaRPr lang="en-US" b="1" dirty="0">
              <a:solidFill>
                <a:srgbClr val="00B050"/>
              </a:solidFill>
            </a:endParaRPr>
          </a:p>
        </p:txBody>
      </p:sp>
      <p:sp>
        <p:nvSpPr>
          <p:cNvPr id="3" name="Content Placeholder 2"/>
          <p:cNvSpPr>
            <a:spLocks noGrp="1"/>
          </p:cNvSpPr>
          <p:nvPr>
            <p:ph idx="1"/>
          </p:nvPr>
        </p:nvSpPr>
        <p:spPr>
          <a:xfrm>
            <a:off x="457200" y="762000"/>
            <a:ext cx="8229600" cy="5364163"/>
          </a:xfrm>
        </p:spPr>
        <p:txBody>
          <a:bodyPr/>
          <a:lstStyle/>
          <a:p>
            <a:r>
              <a:rPr lang="en-US" dirty="0" smtClean="0"/>
              <a:t>In most cases the teacher trainees were quite satisfied with the teacher training program provided at USP</a:t>
            </a:r>
          </a:p>
          <a:p>
            <a:r>
              <a:rPr lang="en-US" dirty="0" smtClean="0"/>
              <a:t>However, there are areas where a better finishing in terms of polishing the skills of teaching can be done</a:t>
            </a:r>
          </a:p>
          <a:p>
            <a:pPr marL="0" indent="0">
              <a:buNone/>
            </a:pPr>
            <a:endParaRPr lang="en-US" dirty="0" smtClean="0"/>
          </a:p>
        </p:txBody>
      </p:sp>
      <p:pic>
        <p:nvPicPr>
          <p:cNvPr id="5" name="irc_mi" descr="http://langwitches.org/blog/wp-content/uploads/2011/04/teaching-learning-through-tech-lens.jpg"/>
          <p:cNvPicPr/>
          <p:nvPr/>
        </p:nvPicPr>
        <p:blipFill>
          <a:blip r:embed="rId2">
            <a:extLst>
              <a:ext uri="{28A0092B-C50C-407E-A947-70E740481C1C}">
                <a14:useLocalDpi xmlns:a14="http://schemas.microsoft.com/office/drawing/2010/main" val="0"/>
              </a:ext>
            </a:extLst>
          </a:blip>
          <a:srcRect/>
          <a:stretch>
            <a:fillRect/>
          </a:stretch>
        </p:blipFill>
        <p:spPr bwMode="auto">
          <a:xfrm>
            <a:off x="2971800" y="3810000"/>
            <a:ext cx="5943600" cy="2819400"/>
          </a:xfrm>
          <a:prstGeom prst="rect">
            <a:avLst/>
          </a:prstGeom>
          <a:noFill/>
          <a:ln>
            <a:noFill/>
          </a:ln>
        </p:spPr>
      </p:pic>
    </p:spTree>
    <p:extLst>
      <p:ext uri="{BB962C8B-B14F-4D97-AF65-F5344CB8AC3E}">
        <p14:creationId xmlns:p14="http://schemas.microsoft.com/office/powerpoint/2010/main" val="36617195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solidFill>
                  <a:schemeClr val="accent3"/>
                </a:solidFill>
              </a:rPr>
              <a:t>ANALYSIS</a:t>
            </a:r>
            <a:endParaRPr lang="en-US" b="1" dirty="0">
              <a:solidFill>
                <a:schemeClr val="accent3"/>
              </a:solidFill>
            </a:endParaRPr>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1066800"/>
            <a:ext cx="7086600" cy="5486400"/>
          </a:xfrm>
          <a:prstGeom prst="rect">
            <a:avLst/>
          </a:prstGeom>
          <a:noFill/>
          <a:ln>
            <a:noFill/>
          </a:ln>
        </p:spPr>
      </p:pic>
    </p:spTree>
    <p:extLst>
      <p:ext uri="{BB962C8B-B14F-4D97-AF65-F5344CB8AC3E}">
        <p14:creationId xmlns:p14="http://schemas.microsoft.com/office/powerpoint/2010/main" val="27801743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381000" cy="258762"/>
          </a:xfrm>
        </p:spPr>
        <p:txBody>
          <a:bodyPr>
            <a:noAutofit/>
          </a:bodyPr>
          <a:lstStyle/>
          <a:p>
            <a:r>
              <a:rPr lang="en-US" sz="1200" dirty="0" smtClean="0"/>
              <a:t>Q2</a:t>
            </a:r>
            <a:endParaRPr lang="en-US" sz="1200" dirty="0"/>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609600"/>
            <a:ext cx="7238999" cy="5943600"/>
          </a:xfrm>
          <a:prstGeom prst="rect">
            <a:avLst/>
          </a:prstGeom>
          <a:noFill/>
          <a:ln>
            <a:noFill/>
          </a:ln>
        </p:spPr>
      </p:pic>
    </p:spTree>
    <p:extLst>
      <p:ext uri="{BB962C8B-B14F-4D97-AF65-F5344CB8AC3E}">
        <p14:creationId xmlns:p14="http://schemas.microsoft.com/office/powerpoint/2010/main" val="2496369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28600"/>
            <a:ext cx="685800" cy="228600"/>
          </a:xfrm>
        </p:spPr>
        <p:txBody>
          <a:bodyPr>
            <a:noAutofit/>
          </a:bodyPr>
          <a:lstStyle/>
          <a:p>
            <a:r>
              <a:rPr lang="en-US" sz="1200" dirty="0" smtClean="0"/>
              <a:t>Q3</a:t>
            </a:r>
            <a:endParaRPr lang="en-US" sz="1200" dirty="0"/>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685800"/>
            <a:ext cx="7162799" cy="5791200"/>
          </a:xfrm>
          <a:prstGeom prst="rect">
            <a:avLst/>
          </a:prstGeom>
          <a:noFill/>
          <a:ln>
            <a:noFill/>
          </a:ln>
        </p:spPr>
      </p:pic>
    </p:spTree>
    <p:extLst>
      <p:ext uri="{BB962C8B-B14F-4D97-AF65-F5344CB8AC3E}">
        <p14:creationId xmlns:p14="http://schemas.microsoft.com/office/powerpoint/2010/main" val="2119877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990600" cy="258762"/>
          </a:xfrm>
        </p:spPr>
        <p:txBody>
          <a:bodyPr>
            <a:normAutofit fontScale="90000"/>
          </a:bodyPr>
          <a:lstStyle/>
          <a:p>
            <a:r>
              <a:rPr lang="en-US" sz="1200" dirty="0" smtClean="0"/>
              <a:t>Q4</a:t>
            </a:r>
            <a:endParaRPr lang="en-US" sz="1200" dirty="0"/>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914400"/>
            <a:ext cx="7467600" cy="5791200"/>
          </a:xfrm>
          <a:prstGeom prst="rect">
            <a:avLst/>
          </a:prstGeom>
          <a:noFill/>
          <a:ln>
            <a:noFill/>
          </a:ln>
        </p:spPr>
      </p:pic>
    </p:spTree>
    <p:extLst>
      <p:ext uri="{BB962C8B-B14F-4D97-AF65-F5344CB8AC3E}">
        <p14:creationId xmlns:p14="http://schemas.microsoft.com/office/powerpoint/2010/main" val="32779382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609600" cy="304800"/>
          </a:xfrm>
        </p:spPr>
        <p:txBody>
          <a:bodyPr>
            <a:normAutofit/>
          </a:bodyPr>
          <a:lstStyle/>
          <a:p>
            <a:r>
              <a:rPr lang="en-US" sz="1200" dirty="0" smtClean="0"/>
              <a:t>Q5</a:t>
            </a:r>
            <a:endParaRPr lang="en-US" sz="1200" dirty="0"/>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838200"/>
            <a:ext cx="7543800" cy="5715000"/>
          </a:xfrm>
          <a:prstGeom prst="rect">
            <a:avLst/>
          </a:prstGeom>
          <a:noFill/>
          <a:ln>
            <a:noFill/>
          </a:ln>
        </p:spPr>
      </p:pic>
    </p:spTree>
    <p:extLst>
      <p:ext uri="{BB962C8B-B14F-4D97-AF65-F5344CB8AC3E}">
        <p14:creationId xmlns:p14="http://schemas.microsoft.com/office/powerpoint/2010/main" val="26556114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914400" cy="258762"/>
          </a:xfrm>
        </p:spPr>
        <p:txBody>
          <a:bodyPr>
            <a:normAutofit fontScale="90000"/>
          </a:bodyPr>
          <a:lstStyle/>
          <a:p>
            <a:r>
              <a:rPr lang="en-US" sz="1200" dirty="0" smtClean="0"/>
              <a:t>Q6</a:t>
            </a:r>
            <a:endParaRPr lang="en-US" sz="1200" dirty="0"/>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762000"/>
            <a:ext cx="7696200" cy="5943600"/>
          </a:xfrm>
          <a:prstGeom prst="rect">
            <a:avLst/>
          </a:prstGeom>
          <a:noFill/>
          <a:ln>
            <a:noFill/>
          </a:ln>
        </p:spPr>
      </p:pic>
    </p:spTree>
    <p:extLst>
      <p:ext uri="{BB962C8B-B14F-4D97-AF65-F5344CB8AC3E}">
        <p14:creationId xmlns:p14="http://schemas.microsoft.com/office/powerpoint/2010/main" val="29745476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09600" cy="334962"/>
          </a:xfrm>
        </p:spPr>
        <p:txBody>
          <a:bodyPr>
            <a:normAutofit/>
          </a:bodyPr>
          <a:lstStyle/>
          <a:p>
            <a:r>
              <a:rPr lang="en-US" sz="1200" dirty="0" smtClean="0"/>
              <a:t>Q7</a:t>
            </a:r>
            <a:endParaRPr lang="en-US" sz="1200" dirty="0"/>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533400"/>
            <a:ext cx="7620000" cy="6096000"/>
          </a:xfrm>
          <a:prstGeom prst="rect">
            <a:avLst/>
          </a:prstGeom>
          <a:noFill/>
          <a:ln>
            <a:noFill/>
          </a:ln>
        </p:spPr>
      </p:pic>
    </p:spTree>
    <p:extLst>
      <p:ext uri="{BB962C8B-B14F-4D97-AF65-F5344CB8AC3E}">
        <p14:creationId xmlns:p14="http://schemas.microsoft.com/office/powerpoint/2010/main" val="36024374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33400" cy="334962"/>
          </a:xfrm>
        </p:spPr>
        <p:txBody>
          <a:bodyPr>
            <a:normAutofit/>
          </a:bodyPr>
          <a:lstStyle/>
          <a:p>
            <a:r>
              <a:rPr lang="en-US" sz="1200" dirty="0" smtClean="0"/>
              <a:t>Q8</a:t>
            </a:r>
            <a:endParaRPr lang="en-US" sz="1200" dirty="0"/>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838200"/>
            <a:ext cx="7315200" cy="5791200"/>
          </a:xfrm>
          <a:prstGeom prst="rect">
            <a:avLst/>
          </a:prstGeom>
          <a:noFill/>
          <a:ln>
            <a:noFill/>
          </a:ln>
        </p:spPr>
      </p:pic>
    </p:spTree>
    <p:extLst>
      <p:ext uri="{BB962C8B-B14F-4D97-AF65-F5344CB8AC3E}">
        <p14:creationId xmlns:p14="http://schemas.microsoft.com/office/powerpoint/2010/main" val="26906633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57200" cy="334962"/>
          </a:xfrm>
        </p:spPr>
        <p:txBody>
          <a:bodyPr>
            <a:normAutofit/>
          </a:bodyPr>
          <a:lstStyle/>
          <a:p>
            <a:r>
              <a:rPr lang="en-US" sz="1200" dirty="0" smtClean="0"/>
              <a:t>Q9</a:t>
            </a:r>
            <a:endParaRPr lang="en-US" sz="1200" dirty="0"/>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62000" y="381000"/>
            <a:ext cx="8001000" cy="6400800"/>
          </a:xfrm>
          <a:prstGeom prst="rect">
            <a:avLst/>
          </a:prstGeom>
          <a:noFill/>
          <a:ln>
            <a:noFill/>
          </a:ln>
        </p:spPr>
      </p:pic>
    </p:spTree>
    <p:extLst>
      <p:ext uri="{BB962C8B-B14F-4D97-AF65-F5344CB8AC3E}">
        <p14:creationId xmlns:p14="http://schemas.microsoft.com/office/powerpoint/2010/main" val="33409888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09600" cy="334962"/>
          </a:xfrm>
        </p:spPr>
        <p:txBody>
          <a:bodyPr>
            <a:normAutofit/>
          </a:bodyPr>
          <a:lstStyle/>
          <a:p>
            <a:r>
              <a:rPr lang="en-US" sz="1200" dirty="0" smtClean="0"/>
              <a:t>Q10</a:t>
            </a:r>
            <a:endParaRPr lang="en-US" sz="1200" dirty="0"/>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990600" y="609600"/>
            <a:ext cx="7162800" cy="5867400"/>
          </a:xfrm>
          <a:prstGeom prst="rect">
            <a:avLst/>
          </a:prstGeom>
          <a:noFill/>
          <a:ln>
            <a:noFill/>
          </a:ln>
        </p:spPr>
      </p:pic>
    </p:spTree>
    <p:extLst>
      <p:ext uri="{BB962C8B-B14F-4D97-AF65-F5344CB8AC3E}">
        <p14:creationId xmlns:p14="http://schemas.microsoft.com/office/powerpoint/2010/main" val="36693048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rgbClr val="FF0000"/>
                </a:solidFill>
              </a:rPr>
              <a:t>Factors that limited the students’ performance during teaching practice</a:t>
            </a:r>
            <a:endParaRPr lang="en-US" sz="3600" b="1" dirty="0">
              <a:solidFill>
                <a:srgbClr val="FF0000"/>
              </a:solidFill>
            </a:endParaRPr>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066800" y="1524000"/>
            <a:ext cx="7010400" cy="5257800"/>
          </a:xfrm>
          <a:prstGeom prst="rect">
            <a:avLst/>
          </a:prstGeom>
          <a:noFill/>
          <a:ln>
            <a:noFill/>
          </a:ln>
        </p:spPr>
      </p:pic>
    </p:spTree>
    <p:extLst>
      <p:ext uri="{BB962C8B-B14F-4D97-AF65-F5344CB8AC3E}">
        <p14:creationId xmlns:p14="http://schemas.microsoft.com/office/powerpoint/2010/main" val="20273927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 cy="411162"/>
          </a:xfrm>
        </p:spPr>
        <p:txBody>
          <a:bodyPr>
            <a:normAutofit/>
          </a:bodyPr>
          <a:lstStyle/>
          <a:p>
            <a:r>
              <a:rPr lang="en-US" sz="1200" dirty="0" smtClean="0"/>
              <a:t>Cont.</a:t>
            </a:r>
            <a:endParaRPr lang="en-US" sz="1200" dirty="0"/>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457200"/>
            <a:ext cx="7848600" cy="6172200"/>
          </a:xfrm>
          <a:prstGeom prst="rect">
            <a:avLst/>
          </a:prstGeom>
          <a:noFill/>
          <a:ln>
            <a:noFill/>
          </a:ln>
        </p:spPr>
      </p:pic>
    </p:spTree>
    <p:extLst>
      <p:ext uri="{BB962C8B-B14F-4D97-AF65-F5344CB8AC3E}">
        <p14:creationId xmlns:p14="http://schemas.microsoft.com/office/powerpoint/2010/main" val="29075465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33400" cy="334962"/>
          </a:xfrm>
        </p:spPr>
        <p:txBody>
          <a:bodyPr>
            <a:normAutofit/>
          </a:bodyPr>
          <a:lstStyle/>
          <a:p>
            <a:r>
              <a:rPr lang="en-US" sz="1200" dirty="0" smtClean="0"/>
              <a:t>Cont.</a:t>
            </a:r>
            <a:endParaRPr lang="en-US" sz="1200" dirty="0"/>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381000"/>
            <a:ext cx="7620000" cy="6096000"/>
          </a:xfrm>
          <a:prstGeom prst="rect">
            <a:avLst/>
          </a:prstGeom>
          <a:noFill/>
          <a:ln>
            <a:noFill/>
          </a:ln>
        </p:spPr>
      </p:pic>
    </p:spTree>
    <p:extLst>
      <p:ext uri="{BB962C8B-B14F-4D97-AF65-F5344CB8AC3E}">
        <p14:creationId xmlns:p14="http://schemas.microsoft.com/office/powerpoint/2010/main" val="12328796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85800" cy="258762"/>
          </a:xfrm>
        </p:spPr>
        <p:txBody>
          <a:bodyPr>
            <a:normAutofit fontScale="90000"/>
          </a:bodyPr>
          <a:lstStyle/>
          <a:p>
            <a:r>
              <a:rPr lang="en-US" sz="1200" dirty="0" smtClean="0"/>
              <a:t>Cont.</a:t>
            </a:r>
            <a:endParaRPr lang="en-US" sz="1200" dirty="0"/>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762000"/>
            <a:ext cx="7315200" cy="5791200"/>
          </a:xfrm>
          <a:prstGeom prst="rect">
            <a:avLst/>
          </a:prstGeom>
          <a:noFill/>
          <a:ln>
            <a:noFill/>
          </a:ln>
        </p:spPr>
      </p:pic>
    </p:spTree>
    <p:extLst>
      <p:ext uri="{BB962C8B-B14F-4D97-AF65-F5344CB8AC3E}">
        <p14:creationId xmlns:p14="http://schemas.microsoft.com/office/powerpoint/2010/main" val="38100453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 cy="411162"/>
          </a:xfrm>
        </p:spPr>
        <p:txBody>
          <a:bodyPr>
            <a:normAutofit/>
          </a:bodyPr>
          <a:lstStyle/>
          <a:p>
            <a:r>
              <a:rPr lang="en-US" sz="1400" dirty="0" smtClean="0"/>
              <a:t>Cont.</a:t>
            </a:r>
            <a:endParaRPr lang="en-US" sz="1400" dirty="0"/>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533400"/>
            <a:ext cx="7467600" cy="5791200"/>
          </a:xfrm>
          <a:prstGeom prst="rect">
            <a:avLst/>
          </a:prstGeom>
          <a:noFill/>
          <a:ln>
            <a:noFill/>
          </a:ln>
        </p:spPr>
      </p:pic>
    </p:spTree>
    <p:extLst>
      <p:ext uri="{BB962C8B-B14F-4D97-AF65-F5344CB8AC3E}">
        <p14:creationId xmlns:p14="http://schemas.microsoft.com/office/powerpoint/2010/main" val="41210497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09600" cy="411162"/>
          </a:xfrm>
        </p:spPr>
        <p:txBody>
          <a:bodyPr>
            <a:normAutofit/>
          </a:bodyPr>
          <a:lstStyle/>
          <a:p>
            <a:r>
              <a:rPr lang="en-US" sz="1200" dirty="0" smtClean="0"/>
              <a:t>Cont.</a:t>
            </a:r>
            <a:endParaRPr lang="en-US" sz="1200" dirty="0"/>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533400"/>
            <a:ext cx="7924800" cy="6172200"/>
          </a:xfrm>
          <a:prstGeom prst="rect">
            <a:avLst/>
          </a:prstGeom>
          <a:noFill/>
          <a:ln>
            <a:noFill/>
          </a:ln>
        </p:spPr>
      </p:pic>
    </p:spTree>
    <p:extLst>
      <p:ext uri="{BB962C8B-B14F-4D97-AF65-F5344CB8AC3E}">
        <p14:creationId xmlns:p14="http://schemas.microsoft.com/office/powerpoint/2010/main" val="32401933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Autofit/>
          </a:bodyPr>
          <a:lstStyle/>
          <a:p>
            <a:r>
              <a:rPr lang="en-US" sz="3600" b="1" dirty="0">
                <a:solidFill>
                  <a:srgbClr val="7030A0"/>
                </a:solidFill>
              </a:rPr>
              <a:t>How did a bigger number in class limit your </a:t>
            </a:r>
            <a:r>
              <a:rPr lang="en-US" sz="3600" b="1" dirty="0" smtClean="0">
                <a:solidFill>
                  <a:srgbClr val="7030A0"/>
                </a:solidFill>
              </a:rPr>
              <a:t>performance?</a:t>
            </a:r>
            <a:endParaRPr lang="en-US" sz="3600" b="1" dirty="0">
              <a:solidFill>
                <a:srgbClr val="7030A0"/>
              </a:solidFill>
            </a:endParaRPr>
          </a:p>
        </p:txBody>
      </p:sp>
      <p:sp>
        <p:nvSpPr>
          <p:cNvPr id="7" name="Content Placeholder 6"/>
          <p:cNvSpPr>
            <a:spLocks noGrp="1"/>
          </p:cNvSpPr>
          <p:nvPr>
            <p:ph idx="1"/>
          </p:nvPr>
        </p:nvSpPr>
        <p:spPr/>
        <p:txBody>
          <a:bodyPr>
            <a:normAutofit lnSpcReduction="10000"/>
          </a:bodyPr>
          <a:lstStyle/>
          <a:p>
            <a:pPr marL="514350" indent="-514350">
              <a:buFont typeface="+mj-lt"/>
              <a:buAutoNum type="arabicPeriod"/>
            </a:pPr>
            <a:r>
              <a:rPr lang="en-US" sz="2800" dirty="0" smtClean="0"/>
              <a:t>Less movement, congestion</a:t>
            </a:r>
          </a:p>
          <a:p>
            <a:pPr marL="514350" indent="-514350">
              <a:buFont typeface="+mj-lt"/>
              <a:buAutoNum type="arabicPeriod"/>
            </a:pPr>
            <a:r>
              <a:rPr lang="en-US" sz="2800" dirty="0" smtClean="0"/>
              <a:t>Not confident with a bigger number</a:t>
            </a:r>
          </a:p>
          <a:p>
            <a:pPr marL="514350" indent="-514350">
              <a:buFont typeface="+mj-lt"/>
              <a:buAutoNum type="arabicPeriod"/>
            </a:pPr>
            <a:r>
              <a:rPr lang="en-US" sz="2800" dirty="0" smtClean="0"/>
              <a:t>Difficulty in classroom management</a:t>
            </a:r>
          </a:p>
          <a:p>
            <a:pPr marL="514350" indent="-514350">
              <a:buFont typeface="+mj-lt"/>
              <a:buAutoNum type="arabicPeriod"/>
            </a:pPr>
            <a:r>
              <a:rPr lang="en-US" sz="2800" dirty="0" smtClean="0"/>
              <a:t>Couldn’t complete all planned activities</a:t>
            </a:r>
          </a:p>
          <a:p>
            <a:pPr marL="514350" indent="-514350">
              <a:buFont typeface="+mj-lt"/>
              <a:buAutoNum type="arabicPeriod"/>
            </a:pPr>
            <a:r>
              <a:rPr lang="en-US" sz="2800" dirty="0" smtClean="0"/>
              <a:t>Difficult to give individual attention</a:t>
            </a:r>
          </a:p>
          <a:p>
            <a:pPr marL="514350" indent="-514350">
              <a:buFont typeface="+mj-lt"/>
              <a:buAutoNum type="arabicPeriod"/>
            </a:pPr>
            <a:r>
              <a:rPr lang="en-US" sz="2800" dirty="0" smtClean="0"/>
              <a:t>Lost concentration due to excessive noise</a:t>
            </a:r>
          </a:p>
          <a:p>
            <a:pPr marL="514350" indent="-514350">
              <a:buFont typeface="+mj-lt"/>
              <a:buAutoNum type="arabicPeriod"/>
            </a:pPr>
            <a:r>
              <a:rPr lang="en-US" sz="2800" dirty="0" smtClean="0"/>
              <a:t>Took time settling class before teaching</a:t>
            </a:r>
          </a:p>
          <a:p>
            <a:pPr marL="514350" indent="-514350">
              <a:buFont typeface="+mj-lt"/>
              <a:buAutoNum type="arabicPeriod"/>
            </a:pPr>
            <a:r>
              <a:rPr lang="en-US" sz="2800" dirty="0" smtClean="0"/>
              <a:t>Couldn’t practice variety of teaching strategies</a:t>
            </a:r>
          </a:p>
          <a:p>
            <a:pPr marL="514350" indent="-514350">
              <a:buFont typeface="+mj-lt"/>
              <a:buAutoNum type="arabicPeriod"/>
            </a:pPr>
            <a:r>
              <a:rPr lang="en-US" sz="2800" dirty="0" smtClean="0"/>
              <a:t>Took more time correcting students’ work</a:t>
            </a:r>
          </a:p>
          <a:p>
            <a:pPr marL="514350" indent="-514350">
              <a:buFont typeface="+mj-lt"/>
              <a:buAutoNum type="arabicPeriod"/>
            </a:pPr>
            <a:endParaRPr lang="en-US" sz="2800" dirty="0" smtClean="0"/>
          </a:p>
          <a:p>
            <a:pPr marL="514350" indent="-514350">
              <a:buFont typeface="+mj-lt"/>
              <a:buAutoNum type="arabicPeriod"/>
            </a:pPr>
            <a:endParaRPr lang="en-US" dirty="0"/>
          </a:p>
        </p:txBody>
      </p:sp>
    </p:spTree>
    <p:extLst>
      <p:ext uri="{BB962C8B-B14F-4D97-AF65-F5344CB8AC3E}">
        <p14:creationId xmlns:p14="http://schemas.microsoft.com/office/powerpoint/2010/main" val="25636751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33400" cy="258762"/>
          </a:xfrm>
        </p:spPr>
        <p:txBody>
          <a:bodyPr>
            <a:normAutofit fontScale="90000"/>
          </a:bodyPr>
          <a:lstStyle/>
          <a:p>
            <a:r>
              <a:rPr lang="en-US" sz="1200" dirty="0" smtClean="0"/>
              <a:t>Cont.</a:t>
            </a:r>
            <a:endParaRPr lang="en-US" sz="1200" dirty="0"/>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62000" y="609600"/>
            <a:ext cx="7543800" cy="6019800"/>
          </a:xfrm>
          <a:prstGeom prst="rect">
            <a:avLst/>
          </a:prstGeom>
          <a:noFill/>
          <a:ln>
            <a:noFill/>
          </a:ln>
        </p:spPr>
      </p:pic>
    </p:spTree>
    <p:extLst>
      <p:ext uri="{BB962C8B-B14F-4D97-AF65-F5344CB8AC3E}">
        <p14:creationId xmlns:p14="http://schemas.microsoft.com/office/powerpoint/2010/main" val="11577132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rgbClr val="C00000"/>
                </a:solidFill>
              </a:rPr>
              <a:t>Were you doing other units besides ED300?</a:t>
            </a:r>
            <a:endParaRPr lang="en-US" sz="3600" b="1" dirty="0">
              <a:solidFill>
                <a:srgbClr val="C00000"/>
              </a:solidFill>
            </a:endParaRPr>
          </a:p>
        </p:txBody>
      </p:sp>
      <p:sp>
        <p:nvSpPr>
          <p:cNvPr id="3" name="Content Placeholder 2"/>
          <p:cNvSpPr>
            <a:spLocks noGrp="1"/>
          </p:cNvSpPr>
          <p:nvPr>
            <p:ph idx="1"/>
          </p:nvPr>
        </p:nvSpPr>
        <p:spPr/>
        <p:txBody>
          <a:bodyPr/>
          <a:lstStyle/>
          <a:p>
            <a:r>
              <a:rPr lang="en-US" dirty="0" smtClean="0"/>
              <a:t>56 students were doing  one more unit besides ED300. </a:t>
            </a:r>
          </a:p>
          <a:p>
            <a:r>
              <a:rPr lang="en-US" dirty="0" smtClean="0"/>
              <a:t>Some students were enrolled for 2 more units besides ED300.  These were graduating students who had enrolled for courses that were not offered in semester 2</a:t>
            </a:r>
          </a:p>
          <a:p>
            <a:r>
              <a:rPr lang="en-US" dirty="0" smtClean="0"/>
              <a:t>4 respondents were enrolled for ED300</a:t>
            </a:r>
            <a:r>
              <a:rPr lang="en-US" dirty="0"/>
              <a:t> </a:t>
            </a:r>
            <a:r>
              <a:rPr lang="en-US" dirty="0" smtClean="0"/>
              <a:t>only</a:t>
            </a:r>
            <a:endParaRPr lang="en-US" dirty="0"/>
          </a:p>
        </p:txBody>
      </p:sp>
    </p:spTree>
    <p:extLst>
      <p:ext uri="{BB962C8B-B14F-4D97-AF65-F5344CB8AC3E}">
        <p14:creationId xmlns:p14="http://schemas.microsoft.com/office/powerpoint/2010/main" val="30128816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33400" cy="334962"/>
          </a:xfrm>
        </p:spPr>
        <p:txBody>
          <a:bodyPr>
            <a:normAutofit/>
          </a:bodyPr>
          <a:lstStyle/>
          <a:p>
            <a:r>
              <a:rPr lang="en-US" sz="1200" dirty="0" smtClean="0"/>
              <a:t>Cont.</a:t>
            </a:r>
            <a:endParaRPr lang="en-US" sz="1200" dirty="0"/>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381000"/>
            <a:ext cx="7391400" cy="6019800"/>
          </a:xfrm>
          <a:prstGeom prst="rect">
            <a:avLst/>
          </a:prstGeom>
          <a:noFill/>
          <a:ln>
            <a:noFill/>
          </a:ln>
        </p:spPr>
      </p:pic>
    </p:spTree>
    <p:extLst>
      <p:ext uri="{BB962C8B-B14F-4D97-AF65-F5344CB8AC3E}">
        <p14:creationId xmlns:p14="http://schemas.microsoft.com/office/powerpoint/2010/main" val="11701335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chemeClr val="accent6">
                    <a:lumMod val="75000"/>
                  </a:schemeClr>
                </a:solidFill>
              </a:rPr>
              <a:t>How did the extra unit(s) affect your performance in ED300?</a:t>
            </a:r>
            <a:endParaRPr lang="en-US" sz="3600" b="1" dirty="0">
              <a:solidFill>
                <a:schemeClr val="accent6">
                  <a:lumMod val="75000"/>
                </a:schemeClr>
              </a:solidFill>
            </a:endParaRPr>
          </a:p>
        </p:txBody>
      </p:sp>
      <p:sp>
        <p:nvSpPr>
          <p:cNvPr id="3" name="Content Placeholder 2"/>
          <p:cNvSpPr>
            <a:spLocks noGrp="1"/>
          </p:cNvSpPr>
          <p:nvPr>
            <p:ph idx="1"/>
          </p:nvPr>
        </p:nvSpPr>
        <p:spPr/>
        <p:txBody>
          <a:bodyPr>
            <a:normAutofit fontScale="92500" lnSpcReduction="20000"/>
          </a:bodyPr>
          <a:lstStyle/>
          <a:p>
            <a:r>
              <a:rPr lang="en-US" dirty="0" smtClean="0"/>
              <a:t>Too much work load, struggled with assignments</a:t>
            </a:r>
          </a:p>
          <a:p>
            <a:r>
              <a:rPr lang="en-US" dirty="0" smtClean="0"/>
              <a:t>Too much to do in ED300, other units had assignments too but ED300 demanded a lot more</a:t>
            </a:r>
          </a:p>
          <a:p>
            <a:r>
              <a:rPr lang="en-US" dirty="0" smtClean="0"/>
              <a:t>Assignments had same due dates for different courses</a:t>
            </a:r>
          </a:p>
          <a:p>
            <a:r>
              <a:rPr lang="en-US" dirty="0" smtClean="0"/>
              <a:t>ED300 was too challenging, took too much time</a:t>
            </a:r>
          </a:p>
          <a:p>
            <a:r>
              <a:rPr lang="en-US" dirty="0" smtClean="0"/>
              <a:t>Too many assignments in all the courses</a:t>
            </a:r>
          </a:p>
          <a:p>
            <a:r>
              <a:rPr lang="en-US" dirty="0" smtClean="0"/>
              <a:t>Had to attend to lab/tutorial sessions; faced traffic problems</a:t>
            </a:r>
          </a:p>
          <a:p>
            <a:r>
              <a:rPr lang="en-US" dirty="0" smtClean="0"/>
              <a:t>Could not meet deadlines for all assignments.</a:t>
            </a:r>
            <a:endParaRPr lang="en-US" dirty="0"/>
          </a:p>
        </p:txBody>
      </p:sp>
    </p:spTree>
    <p:extLst>
      <p:ext uri="{BB962C8B-B14F-4D97-AF65-F5344CB8AC3E}">
        <p14:creationId xmlns:p14="http://schemas.microsoft.com/office/powerpoint/2010/main" val="666916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57200" cy="334962"/>
          </a:xfrm>
        </p:spPr>
        <p:txBody>
          <a:bodyPr>
            <a:normAutofit fontScale="90000"/>
          </a:bodyPr>
          <a:lstStyle/>
          <a:p>
            <a:r>
              <a:rPr lang="en-US" sz="1200" dirty="0" err="1" smtClean="0"/>
              <a:t>Cont</a:t>
            </a:r>
            <a:endParaRPr lang="en-US" sz="1200" dirty="0"/>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457200"/>
            <a:ext cx="7848600" cy="6172200"/>
          </a:xfrm>
          <a:prstGeom prst="rect">
            <a:avLst/>
          </a:prstGeom>
          <a:noFill/>
          <a:ln>
            <a:noFill/>
          </a:ln>
        </p:spPr>
      </p:pic>
    </p:spTree>
    <p:extLst>
      <p:ext uri="{BB962C8B-B14F-4D97-AF65-F5344CB8AC3E}">
        <p14:creationId xmlns:p14="http://schemas.microsoft.com/office/powerpoint/2010/main" val="37571249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Conclusion</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92.19% students enrolled for other units besides ED300.  We have no control over students’ enrolment because they have a program to follow and they follow a timeline usually given by their sponsors. Different schools of USP have their own set program for each semester. Unless we fine tune the whole teacher training program by liaising with other schools of USP, we cannot dictate to students how many units to enroll while doing ED300 </a:t>
            </a:r>
            <a:endParaRPr lang="en-US" dirty="0"/>
          </a:p>
        </p:txBody>
      </p:sp>
    </p:spTree>
    <p:extLst>
      <p:ext uri="{BB962C8B-B14F-4D97-AF65-F5344CB8AC3E}">
        <p14:creationId xmlns:p14="http://schemas.microsoft.com/office/powerpoint/2010/main" val="5556901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33400" cy="258762"/>
          </a:xfrm>
        </p:spPr>
        <p:txBody>
          <a:bodyPr>
            <a:normAutofit fontScale="90000"/>
          </a:bodyPr>
          <a:lstStyle/>
          <a:p>
            <a:r>
              <a:rPr lang="en-US" sz="1400" dirty="0" smtClean="0"/>
              <a:t>Cont.</a:t>
            </a:r>
            <a:endParaRPr lang="en-US" sz="1400" dirty="0"/>
          </a:p>
        </p:txBody>
      </p:sp>
      <p:sp>
        <p:nvSpPr>
          <p:cNvPr id="3" name="Content Placeholder 2"/>
          <p:cNvSpPr>
            <a:spLocks noGrp="1"/>
          </p:cNvSpPr>
          <p:nvPr>
            <p:ph idx="1"/>
          </p:nvPr>
        </p:nvSpPr>
        <p:spPr>
          <a:xfrm>
            <a:off x="457200" y="533400"/>
            <a:ext cx="8229600" cy="5592763"/>
          </a:xfrm>
        </p:spPr>
        <p:txBody>
          <a:bodyPr>
            <a:normAutofit fontScale="92500" lnSpcReduction="10000"/>
          </a:bodyPr>
          <a:lstStyle/>
          <a:p>
            <a:r>
              <a:rPr lang="en-US" dirty="0" smtClean="0"/>
              <a:t>57.81% students expressed their concern on the unlimited space , equipment and resources provided at USP in preparation for teaching practice.</a:t>
            </a:r>
          </a:p>
          <a:p>
            <a:r>
              <a:rPr lang="en-US" dirty="0" smtClean="0"/>
              <a:t>25% students felt that the books provided in the USP Library was insufficient to assist them in becoming  better teachers.</a:t>
            </a:r>
          </a:p>
          <a:p>
            <a:r>
              <a:rPr lang="en-US" dirty="0" smtClean="0"/>
              <a:t>Students graded their own performances as such: </a:t>
            </a:r>
            <a:r>
              <a:rPr lang="en-US" b="1" dirty="0" smtClean="0">
                <a:solidFill>
                  <a:srgbClr val="C00000"/>
                </a:solidFill>
              </a:rPr>
              <a:t>4.69% – Good; </a:t>
            </a:r>
            <a:r>
              <a:rPr lang="en-US" b="1" dirty="0" smtClean="0">
                <a:solidFill>
                  <a:srgbClr val="00B050"/>
                </a:solidFill>
              </a:rPr>
              <a:t>62.50% – Average; </a:t>
            </a:r>
            <a:r>
              <a:rPr lang="en-US" b="1" dirty="0" smtClean="0">
                <a:solidFill>
                  <a:srgbClr val="002060"/>
                </a:solidFill>
              </a:rPr>
              <a:t>32.81% – Below average</a:t>
            </a:r>
            <a:r>
              <a:rPr lang="en-US" dirty="0" smtClean="0">
                <a:solidFill>
                  <a:srgbClr val="002060"/>
                </a:solidFill>
              </a:rPr>
              <a:t>. </a:t>
            </a:r>
            <a:r>
              <a:rPr lang="en-US" dirty="0" smtClean="0"/>
              <a:t>This clearly tells us that there is a lot more that USP can do so that the students can rate their performances better.</a:t>
            </a:r>
          </a:p>
          <a:p>
            <a:endParaRPr lang="en-US" dirty="0"/>
          </a:p>
        </p:txBody>
      </p:sp>
    </p:spTree>
    <p:extLst>
      <p:ext uri="{BB962C8B-B14F-4D97-AF65-F5344CB8AC3E}">
        <p14:creationId xmlns:p14="http://schemas.microsoft.com/office/powerpoint/2010/main" val="14407706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62000"/>
          </a:xfrm>
        </p:spPr>
        <p:txBody>
          <a:bodyPr>
            <a:normAutofit fontScale="90000"/>
          </a:bodyPr>
          <a:lstStyle/>
          <a:p>
            <a:r>
              <a:rPr lang="en-US" b="1" dirty="0" smtClean="0"/>
              <a:t/>
            </a:r>
            <a:br>
              <a:rPr lang="en-US" b="1" dirty="0" smtClean="0"/>
            </a:br>
            <a:r>
              <a:rPr lang="en-US" b="1" dirty="0" smtClean="0">
                <a:solidFill>
                  <a:srgbClr val="C00000"/>
                </a:solidFill>
              </a:rPr>
              <a:t>Recommendations</a:t>
            </a:r>
            <a:r>
              <a:rPr lang="en-US" dirty="0" smtClean="0"/>
              <a:t/>
            </a:r>
            <a:br>
              <a:rPr lang="en-US" dirty="0" smtClean="0"/>
            </a:br>
            <a:endParaRPr lang="en-US" dirty="0"/>
          </a:p>
        </p:txBody>
      </p:sp>
      <p:sp>
        <p:nvSpPr>
          <p:cNvPr id="3" name="Content Placeholder 2"/>
          <p:cNvSpPr>
            <a:spLocks noGrp="1"/>
          </p:cNvSpPr>
          <p:nvPr>
            <p:ph idx="1"/>
          </p:nvPr>
        </p:nvSpPr>
        <p:spPr>
          <a:xfrm>
            <a:off x="457200" y="990600"/>
            <a:ext cx="8229600" cy="5135563"/>
          </a:xfrm>
        </p:spPr>
        <p:txBody>
          <a:bodyPr>
            <a:normAutofit lnSpcReduction="10000"/>
          </a:bodyPr>
          <a:lstStyle/>
          <a:p>
            <a:pPr lvl="0"/>
            <a:r>
              <a:rPr lang="en-US" dirty="0"/>
              <a:t>allocate more time </a:t>
            </a:r>
            <a:r>
              <a:rPr lang="en-US" dirty="0" smtClean="0"/>
              <a:t>of </a:t>
            </a:r>
            <a:r>
              <a:rPr lang="en-US" dirty="0"/>
              <a:t>micro teaching on the skills of </a:t>
            </a:r>
            <a:r>
              <a:rPr lang="en-US" dirty="0" smtClean="0"/>
              <a:t>teaching</a:t>
            </a:r>
          </a:p>
          <a:p>
            <a:pPr lvl="0"/>
            <a:endParaRPr lang="en-US" dirty="0" smtClean="0"/>
          </a:p>
          <a:p>
            <a:r>
              <a:rPr lang="en-US" dirty="0"/>
              <a:t>identify relevant texts on teaching practice skills for students' reference in the </a:t>
            </a:r>
            <a:r>
              <a:rPr lang="en-US" dirty="0" smtClean="0"/>
              <a:t>library</a:t>
            </a:r>
          </a:p>
          <a:p>
            <a:pPr marL="0" indent="0">
              <a:buNone/>
            </a:pPr>
            <a:endParaRPr lang="en-US" dirty="0"/>
          </a:p>
          <a:p>
            <a:r>
              <a:rPr lang="en-US" dirty="0"/>
              <a:t>redesign assignments in Module 1 that challenge students to focus/note the skills of teaching during their three  weeks of stay in the schools</a:t>
            </a:r>
            <a:r>
              <a:rPr lang="en-US" dirty="0" smtClean="0"/>
              <a:t>.</a:t>
            </a:r>
          </a:p>
          <a:p>
            <a:pPr marL="0" lvl="0" indent="0">
              <a:buNone/>
            </a:pPr>
            <a:endParaRPr lang="en-US" dirty="0"/>
          </a:p>
          <a:p>
            <a:endParaRPr lang="en-US" dirty="0"/>
          </a:p>
          <a:p>
            <a:pPr lvl="0"/>
            <a:endParaRPr lang="en-US" dirty="0"/>
          </a:p>
          <a:p>
            <a:endParaRPr lang="en-US" dirty="0"/>
          </a:p>
        </p:txBody>
      </p:sp>
    </p:spTree>
    <p:extLst>
      <p:ext uri="{BB962C8B-B14F-4D97-AF65-F5344CB8AC3E}">
        <p14:creationId xmlns:p14="http://schemas.microsoft.com/office/powerpoint/2010/main" val="31970968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09600" cy="334962"/>
          </a:xfrm>
        </p:spPr>
        <p:txBody>
          <a:bodyPr>
            <a:normAutofit fontScale="90000"/>
          </a:bodyPr>
          <a:lstStyle/>
          <a:p>
            <a:r>
              <a:rPr lang="en-US" sz="1600" dirty="0" smtClean="0"/>
              <a:t>Cont.</a:t>
            </a:r>
            <a:endParaRPr lang="en-US" sz="1600" dirty="0"/>
          </a:p>
        </p:txBody>
      </p:sp>
      <p:sp>
        <p:nvSpPr>
          <p:cNvPr id="3" name="Content Placeholder 2"/>
          <p:cNvSpPr>
            <a:spLocks noGrp="1"/>
          </p:cNvSpPr>
          <p:nvPr>
            <p:ph idx="1"/>
          </p:nvPr>
        </p:nvSpPr>
        <p:spPr>
          <a:xfrm>
            <a:off x="457200" y="762000"/>
            <a:ext cx="8229600" cy="5364163"/>
          </a:xfrm>
        </p:spPr>
        <p:txBody>
          <a:bodyPr>
            <a:normAutofit/>
          </a:bodyPr>
          <a:lstStyle/>
          <a:p>
            <a:r>
              <a:rPr lang="en-US" dirty="0"/>
              <a:t>appoint a full time instructional media person who can liaise closely with students on constructing/making of teaching aids and on refining the teaching skills. In addition refurbish a working environment where students can work on their instructional </a:t>
            </a:r>
            <a:r>
              <a:rPr lang="en-US" dirty="0" smtClean="0"/>
              <a:t>materials</a:t>
            </a:r>
          </a:p>
          <a:p>
            <a:pPr lvl="0"/>
            <a:r>
              <a:rPr lang="en-US" dirty="0" smtClean="0"/>
              <a:t>A relook into </a:t>
            </a:r>
            <a:r>
              <a:rPr lang="en-US" dirty="0"/>
              <a:t>ED250 and ED350 courses to focus more on the classroom </a:t>
            </a:r>
            <a:r>
              <a:rPr lang="en-US" dirty="0" smtClean="0"/>
              <a:t>teaching skills  especially in the workshops (???????)</a:t>
            </a:r>
            <a:endParaRPr lang="en-US" dirty="0"/>
          </a:p>
          <a:p>
            <a:endParaRPr lang="en-US" dirty="0"/>
          </a:p>
        </p:txBody>
      </p:sp>
    </p:spTree>
    <p:extLst>
      <p:ext uri="{BB962C8B-B14F-4D97-AF65-F5344CB8AC3E}">
        <p14:creationId xmlns:p14="http://schemas.microsoft.com/office/powerpoint/2010/main" val="36906363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3600" b="1" dirty="0" smtClean="0">
                <a:solidFill>
                  <a:srgbClr val="00B0F0"/>
                </a:solidFill>
              </a:rPr>
              <a:t>The End                                  </a:t>
            </a:r>
            <a:r>
              <a:rPr lang="en-US" sz="3600" b="1" dirty="0" smtClean="0">
                <a:solidFill>
                  <a:schemeClr val="accent2"/>
                </a:solidFill>
              </a:rPr>
              <a:t>Thank you</a:t>
            </a:r>
            <a:endParaRPr lang="en-US" sz="3600" b="1" dirty="0">
              <a:solidFill>
                <a:schemeClr val="accent2"/>
              </a:solidFill>
            </a:endParaRPr>
          </a:p>
        </p:txBody>
      </p:sp>
      <p:pic>
        <p:nvPicPr>
          <p:cNvPr id="5" name="irc_mi" descr="http://allthingslearning.files.wordpress.com/2012/08/art-of-teaching-van-doren-quote1.pn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43000" y="1066800"/>
            <a:ext cx="7239000" cy="5257800"/>
          </a:xfrm>
          <a:prstGeom prst="rect">
            <a:avLst/>
          </a:prstGeom>
          <a:noFill/>
          <a:ln>
            <a:noFill/>
          </a:ln>
        </p:spPr>
      </p:pic>
    </p:spTree>
    <p:extLst>
      <p:ext uri="{BB962C8B-B14F-4D97-AF65-F5344CB8AC3E}">
        <p14:creationId xmlns:p14="http://schemas.microsoft.com/office/powerpoint/2010/main" val="26532229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400" dirty="0" smtClean="0"/>
              <a:t>Points to note</a:t>
            </a:r>
            <a:endParaRPr lang="en-US" sz="2400" dirty="0"/>
          </a:p>
        </p:txBody>
      </p:sp>
      <p:sp>
        <p:nvSpPr>
          <p:cNvPr id="3" name="Content Placeholder 2"/>
          <p:cNvSpPr>
            <a:spLocks noGrp="1"/>
          </p:cNvSpPr>
          <p:nvPr>
            <p:ph idx="1"/>
          </p:nvPr>
        </p:nvSpPr>
        <p:spPr>
          <a:xfrm>
            <a:off x="457200" y="762000"/>
            <a:ext cx="8229600" cy="5364163"/>
          </a:xfrm>
        </p:spPr>
        <p:txBody>
          <a:bodyPr/>
          <a:lstStyle/>
          <a:p>
            <a:r>
              <a:rPr lang="en-US" dirty="0" smtClean="0"/>
              <a:t>Do a comparative study of same questionnaire on this years’ trainees</a:t>
            </a:r>
          </a:p>
          <a:p>
            <a:r>
              <a:rPr lang="en-US" dirty="0" smtClean="0"/>
              <a:t>Do the same for beginning teachers</a:t>
            </a:r>
          </a:p>
          <a:p>
            <a:r>
              <a:rPr lang="en-US" dirty="0" smtClean="0"/>
              <a:t>Limitations: these students had 14 weeks of Teaching practice only –no</a:t>
            </a:r>
          </a:p>
          <a:p>
            <a:r>
              <a:rPr lang="en-US" dirty="0" smtClean="0"/>
              <a:t>Online e-books – were they available as </a:t>
            </a:r>
            <a:r>
              <a:rPr lang="en-US" dirty="0" err="1" smtClean="0"/>
              <a:t>stds</a:t>
            </a:r>
            <a:r>
              <a:rPr lang="en-US" dirty="0" smtClean="0"/>
              <a:t> were home based</a:t>
            </a:r>
          </a:p>
          <a:p>
            <a:r>
              <a:rPr lang="en-US" sz="1200" dirty="0" smtClean="0"/>
              <a:t>Present- </a:t>
            </a:r>
            <a:r>
              <a:rPr lang="en-US" sz="1200" dirty="0" err="1" smtClean="0"/>
              <a:t>kusum</a:t>
            </a:r>
            <a:r>
              <a:rPr lang="en-US" sz="1200" dirty="0" smtClean="0"/>
              <a:t>, </a:t>
            </a:r>
            <a:r>
              <a:rPr lang="en-US" sz="1200" dirty="0" err="1" smtClean="0"/>
              <a:t>vinata</a:t>
            </a:r>
            <a:r>
              <a:rPr lang="en-US" sz="1200" dirty="0" smtClean="0"/>
              <a:t>, hem, </a:t>
            </a:r>
            <a:r>
              <a:rPr lang="en-US" sz="1200" dirty="0" err="1" smtClean="0"/>
              <a:t>jeremy</a:t>
            </a:r>
            <a:r>
              <a:rPr lang="en-US" sz="1200" dirty="0" smtClean="0"/>
              <a:t>, </a:t>
            </a:r>
            <a:r>
              <a:rPr lang="en-US" sz="1200" dirty="0" err="1" smtClean="0"/>
              <a:t>steven</a:t>
            </a:r>
            <a:r>
              <a:rPr lang="en-US" sz="1200" dirty="0" smtClean="0"/>
              <a:t>, </a:t>
            </a:r>
            <a:r>
              <a:rPr lang="en-US" sz="1200" dirty="0" err="1" smtClean="0"/>
              <a:t>sainiana</a:t>
            </a:r>
            <a:r>
              <a:rPr lang="en-US" sz="1200" dirty="0" smtClean="0"/>
              <a:t>, </a:t>
            </a:r>
            <a:r>
              <a:rPr lang="en-US" sz="1200" dirty="0" err="1" smtClean="0"/>
              <a:t>shikha</a:t>
            </a:r>
            <a:r>
              <a:rPr lang="en-US" sz="1200" dirty="0" smtClean="0"/>
              <a:t>, Pride </a:t>
            </a:r>
            <a:r>
              <a:rPr lang="en-US" sz="1200" dirty="0" err="1" smtClean="0"/>
              <a:t>gora</a:t>
            </a:r>
            <a:r>
              <a:rPr lang="en-US" sz="1200" dirty="0" smtClean="0"/>
              <a:t>, </a:t>
            </a:r>
            <a:r>
              <a:rPr lang="en-US" sz="1200" dirty="0" err="1" smtClean="0"/>
              <a:t>tema</a:t>
            </a:r>
            <a:r>
              <a:rPr lang="en-US" sz="1200" dirty="0" smtClean="0"/>
              <a:t>, </a:t>
            </a:r>
            <a:r>
              <a:rPr lang="en-US" sz="1200" dirty="0" err="1" smtClean="0"/>
              <a:t>akhila</a:t>
            </a:r>
            <a:r>
              <a:rPr lang="en-US" sz="1200" dirty="0" smtClean="0"/>
              <a:t>, </a:t>
            </a:r>
            <a:r>
              <a:rPr lang="en-US" sz="1200" dirty="0" err="1" smtClean="0"/>
              <a:t>mita</a:t>
            </a:r>
            <a:endParaRPr lang="en-US" sz="1200" dirty="0" smtClean="0"/>
          </a:p>
          <a:p>
            <a:r>
              <a:rPr lang="en-US" sz="1200" dirty="0" smtClean="0"/>
              <a:t>Missing – </a:t>
            </a:r>
            <a:r>
              <a:rPr lang="en-US" sz="1200" dirty="0" err="1" smtClean="0"/>
              <a:t>sala</a:t>
            </a:r>
            <a:r>
              <a:rPr lang="en-US" sz="1200" dirty="0" smtClean="0"/>
              <a:t>, </a:t>
            </a:r>
            <a:r>
              <a:rPr lang="en-US" sz="1200" dirty="0" err="1" smtClean="0"/>
              <a:t>ledua</a:t>
            </a:r>
            <a:r>
              <a:rPr lang="en-US" sz="1200" dirty="0" smtClean="0"/>
              <a:t>, </a:t>
            </a:r>
            <a:r>
              <a:rPr lang="en-US" sz="1200" dirty="0" err="1" smtClean="0"/>
              <a:t>francis</a:t>
            </a:r>
            <a:r>
              <a:rPr lang="en-US" sz="1200" dirty="0" smtClean="0"/>
              <a:t>, </a:t>
            </a:r>
            <a:r>
              <a:rPr lang="en-US" sz="1200" dirty="0" err="1" smtClean="0"/>
              <a:t>sereima</a:t>
            </a:r>
            <a:r>
              <a:rPr lang="en-US" sz="1200" dirty="0" smtClean="0"/>
              <a:t>, </a:t>
            </a:r>
            <a:r>
              <a:rPr lang="en-US" sz="1200" dirty="0" err="1" smtClean="0"/>
              <a:t>govinda</a:t>
            </a:r>
            <a:r>
              <a:rPr lang="en-US" sz="1200" dirty="0" smtClean="0"/>
              <a:t>, </a:t>
            </a:r>
            <a:r>
              <a:rPr lang="en-US" sz="1200" dirty="0" err="1" smtClean="0"/>
              <a:t>robmo,subhash</a:t>
            </a:r>
            <a:r>
              <a:rPr lang="en-US" sz="1200" dirty="0" smtClean="0"/>
              <a:t>,</a:t>
            </a:r>
          </a:p>
          <a:p>
            <a:r>
              <a:rPr lang="en-US" sz="1200" dirty="0" smtClean="0"/>
              <a:t>Apologies - </a:t>
            </a:r>
            <a:r>
              <a:rPr lang="en-US" sz="1200" smtClean="0"/>
              <a:t>konia</a:t>
            </a:r>
            <a:endParaRPr lang="en-US" sz="1200" dirty="0" smtClean="0"/>
          </a:p>
          <a:p>
            <a:endParaRPr lang="en-US" dirty="0" smtClean="0"/>
          </a:p>
          <a:p>
            <a:endParaRPr lang="en-US" dirty="0"/>
          </a:p>
        </p:txBody>
      </p:sp>
    </p:spTree>
    <p:extLst>
      <p:ext uri="{BB962C8B-B14F-4D97-AF65-F5344CB8AC3E}">
        <p14:creationId xmlns:p14="http://schemas.microsoft.com/office/powerpoint/2010/main" val="24536164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500</TotalTime>
  <Words>964</Words>
  <Application>Microsoft Office PowerPoint</Application>
  <PresentationFormat>On-screen Show (4:3)</PresentationFormat>
  <Paragraphs>110</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Overview</vt:lpstr>
      <vt:lpstr>Aim of the study: to explore the pre-service students’ perceptions about teaching practice </vt:lpstr>
      <vt:lpstr>Organisation of Teaching Practice at USP</vt:lpstr>
      <vt:lpstr>THE UNIVERSITY OF THE SOUTH PACIFIC</vt:lpstr>
      <vt:lpstr>2013  Practicum</vt:lpstr>
      <vt:lpstr>Cont.</vt:lpstr>
      <vt:lpstr>Questionnaire structure</vt:lpstr>
      <vt:lpstr>Findings</vt:lpstr>
      <vt:lpstr>ANALYSIS</vt:lpstr>
      <vt:lpstr>Q2</vt:lpstr>
      <vt:lpstr>Q3</vt:lpstr>
      <vt:lpstr>Q4</vt:lpstr>
      <vt:lpstr>Q5</vt:lpstr>
      <vt:lpstr>Q6</vt:lpstr>
      <vt:lpstr>Q7</vt:lpstr>
      <vt:lpstr>Q8</vt:lpstr>
      <vt:lpstr>Q9</vt:lpstr>
      <vt:lpstr>Q10</vt:lpstr>
      <vt:lpstr>Factors that limited the students’ performance during teaching practice</vt:lpstr>
      <vt:lpstr>Cont.</vt:lpstr>
      <vt:lpstr>Cont.</vt:lpstr>
      <vt:lpstr>Cont.</vt:lpstr>
      <vt:lpstr>Cont.</vt:lpstr>
      <vt:lpstr>Cont.</vt:lpstr>
      <vt:lpstr>How did a bigger number in class limit your performance?</vt:lpstr>
      <vt:lpstr>Cont.</vt:lpstr>
      <vt:lpstr>Were you doing other units besides ED300?</vt:lpstr>
      <vt:lpstr>Cont.</vt:lpstr>
      <vt:lpstr>How did the extra unit(s) affect your performance in ED300?</vt:lpstr>
      <vt:lpstr>Cont</vt:lpstr>
      <vt:lpstr>Conclusion</vt:lpstr>
      <vt:lpstr>Cont.</vt:lpstr>
      <vt:lpstr> Recommendations </vt:lpstr>
      <vt:lpstr>Cont.</vt:lpstr>
      <vt:lpstr>The End                                  Thank you</vt:lpstr>
      <vt:lpstr>Points to note</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Student teachers’ perceptions about teaching practice: a case study of the University of the South Pacific</dc:title>
  <dc:creator>prakash_k</dc:creator>
  <cp:lastModifiedBy>Kusum Prakash</cp:lastModifiedBy>
  <cp:revision>59</cp:revision>
  <dcterms:created xsi:type="dcterms:W3CDTF">2014-02-14T01:15:21Z</dcterms:created>
  <dcterms:modified xsi:type="dcterms:W3CDTF">2016-05-26T23:52:06Z</dcterms:modified>
</cp:coreProperties>
</file>