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7" d="100"/>
          <a:sy n="67" d="100"/>
        </p:scale>
        <p:origin x="1392" y="6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kumimoji="0" lang="en-US" smtClean="0"/>
              <a:t>Click to edit Master title style</a:t>
            </a:r>
            <a:endParaRPr kumimoji="0" lang="en-US"/>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fld id="{C5E9DCA5-4ACF-43ED-9636-8E3DD228052F}" type="datetimeFigureOut">
              <a:rPr lang="en-NZ" smtClean="0"/>
              <a:t>11/07/2016</a:t>
            </a:fld>
            <a:endParaRPr lang="en-NZ"/>
          </a:p>
        </p:txBody>
      </p:sp>
      <p:sp>
        <p:nvSpPr>
          <p:cNvPr id="17" name="Footer Placeholder 16"/>
          <p:cNvSpPr>
            <a:spLocks noGrp="1"/>
          </p:cNvSpPr>
          <p:nvPr>
            <p:ph type="ftr" sz="quarter" idx="11"/>
          </p:nvPr>
        </p:nvSpPr>
        <p:spPr>
          <a:xfrm>
            <a:off x="2085393" y="236538"/>
            <a:ext cx="5867400" cy="365125"/>
          </a:xfrm>
        </p:spPr>
        <p:txBody>
          <a:bodyPr/>
          <a:lstStyle>
            <a:lvl1pPr algn="r">
              <a:defRPr>
                <a:solidFill>
                  <a:schemeClr val="tx2"/>
                </a:solidFill>
              </a:defRPr>
            </a:lvl1pPr>
          </a:lstStyle>
          <a:p>
            <a:endParaRPr lang="en-NZ"/>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74F0B829-FCBA-4767-B34B-44A54562BAEC}" type="slidenum">
              <a:rPr lang="en-NZ" smtClean="0"/>
              <a:t>‹#›</a:t>
            </a:fld>
            <a:endParaRPr lang="en-NZ"/>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C5E9DCA5-4ACF-43ED-9636-8E3DD228052F}" type="datetimeFigureOut">
              <a:rPr lang="en-NZ" smtClean="0"/>
              <a:t>11/07/2016</a:t>
            </a:fld>
            <a:endParaRPr lang="en-NZ"/>
          </a:p>
        </p:txBody>
      </p:sp>
      <p:sp>
        <p:nvSpPr>
          <p:cNvPr id="5" name="Footer Placeholder 4"/>
          <p:cNvSpPr>
            <a:spLocks noGrp="1"/>
          </p:cNvSpPr>
          <p:nvPr>
            <p:ph type="ftr" sz="quarter" idx="11"/>
          </p:nvPr>
        </p:nvSpPr>
        <p:spPr/>
        <p:txBody>
          <a:bodyPr/>
          <a:lstStyle/>
          <a:p>
            <a:endParaRPr lang="en-NZ"/>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74F0B829-FCBA-4767-B34B-44A54562BAEC}" type="slidenum">
              <a:rPr lang="en-NZ" smtClean="0"/>
              <a:t>‹#›</a:t>
            </a:fld>
            <a:endParaRPr lang="en-NZ"/>
          </a:p>
        </p:txBody>
      </p:sp>
      <p:sp>
        <p:nvSpPr>
          <p:cNvPr id="8" name="Content Placeholder 7"/>
          <p:cNvSpPr>
            <a:spLocks noGrp="1"/>
          </p:cNvSpPr>
          <p:nvPr>
            <p:ph sz="quarter" idx="1"/>
          </p:nvPr>
        </p:nvSpPr>
        <p:spPr>
          <a:xfrm>
            <a:off x="612648" y="1600200"/>
            <a:ext cx="8153400" cy="44958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C5E9DCA5-4ACF-43ED-9636-8E3DD228052F}" type="datetimeFigureOut">
              <a:rPr lang="en-NZ" smtClean="0"/>
              <a:t>11/07/2016</a:t>
            </a:fld>
            <a:endParaRPr lang="en-NZ"/>
          </a:p>
        </p:txBody>
      </p:sp>
      <p:sp>
        <p:nvSpPr>
          <p:cNvPr id="13" name="Slide Number Placeholder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fld id="{74F0B829-FCBA-4767-B34B-44A54562BAEC}" type="slidenum">
              <a:rPr lang="en-NZ" smtClean="0"/>
              <a:t>‹#›</a:t>
            </a:fld>
            <a:endParaRPr lang="en-NZ"/>
          </a:p>
        </p:txBody>
      </p:sp>
      <p:sp>
        <p:nvSpPr>
          <p:cNvPr id="14" name="Footer Placeholder 13"/>
          <p:cNvSpPr>
            <a:spLocks noGrp="1"/>
          </p:cNvSpPr>
          <p:nvPr>
            <p:ph type="ftr" sz="quarter" idx="12"/>
          </p:nvPr>
        </p:nvSpPr>
        <p:spPr/>
        <p:txBody>
          <a:bodyPr/>
          <a:lstStyle/>
          <a:p>
            <a:endParaRPr lang="en-NZ"/>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9" name="Content Placeholder 8"/>
          <p:cNvSpPr>
            <a:spLocks noGrp="1"/>
          </p:cNvSpPr>
          <p:nvPr>
            <p:ph sz="quarter" idx="1"/>
          </p:nvPr>
        </p:nvSpPr>
        <p:spPr>
          <a:xfrm>
            <a:off x="609600"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844901"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8" name="Date Placeholder 7"/>
          <p:cNvSpPr>
            <a:spLocks noGrp="1"/>
          </p:cNvSpPr>
          <p:nvPr>
            <p:ph type="dt" sz="half" idx="15"/>
          </p:nvPr>
        </p:nvSpPr>
        <p:spPr/>
        <p:txBody>
          <a:bodyPr rtlCol="0"/>
          <a:lstStyle/>
          <a:p>
            <a:fld id="{C5E9DCA5-4ACF-43ED-9636-8E3DD228052F}" type="datetimeFigureOut">
              <a:rPr lang="en-NZ" smtClean="0"/>
              <a:t>11/07/2016</a:t>
            </a:fld>
            <a:endParaRPr lang="en-NZ"/>
          </a:p>
        </p:txBody>
      </p:sp>
      <p:sp>
        <p:nvSpPr>
          <p:cNvPr id="10" name="Slide Number Placeholder 9"/>
          <p:cNvSpPr>
            <a:spLocks noGrp="1"/>
          </p:cNvSpPr>
          <p:nvPr>
            <p:ph type="sldNum" sz="quarter" idx="16"/>
          </p:nvPr>
        </p:nvSpPr>
        <p:spPr/>
        <p:txBody>
          <a:bodyPr rtlCol="0"/>
          <a:lstStyle/>
          <a:p>
            <a:fld id="{74F0B829-FCBA-4767-B34B-44A54562BAEC}" type="slidenum">
              <a:rPr lang="en-NZ" smtClean="0"/>
              <a:t>‹#›</a:t>
            </a:fld>
            <a:endParaRPr lang="en-NZ"/>
          </a:p>
        </p:txBody>
      </p:sp>
      <p:sp>
        <p:nvSpPr>
          <p:cNvPr id="12" name="Footer Placeholder 11"/>
          <p:cNvSpPr>
            <a:spLocks noGrp="1"/>
          </p:cNvSpPr>
          <p:nvPr>
            <p:ph type="ftr" sz="quarter" idx="17"/>
          </p:nvPr>
        </p:nvSpPr>
        <p:spPr/>
        <p:txBody>
          <a:bodyPr rtlCol="0"/>
          <a:lstStyle/>
          <a:p>
            <a:endParaRPr lang="en-NZ"/>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nchor="ctr"/>
          <a:lstStyle>
            <a:lvl1pPr>
              <a:defRPr/>
            </a:lvl1pPr>
          </a:lstStyle>
          <a:p>
            <a:r>
              <a:rPr kumimoji="0" lang="en-US" smtClean="0"/>
              <a:t>Click to edit Master title style</a:t>
            </a:r>
            <a:endParaRPr kumimoji="0" lang="en-US"/>
          </a:p>
        </p:txBody>
      </p:sp>
      <p:sp>
        <p:nvSpPr>
          <p:cNvPr id="11" name="Content Placeholder 10"/>
          <p:cNvSpPr>
            <a:spLocks noGrp="1"/>
          </p:cNvSpPr>
          <p:nvPr>
            <p:ph sz="quarter" idx="2"/>
          </p:nvPr>
        </p:nvSpPr>
        <p:spPr>
          <a:xfrm>
            <a:off x="609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800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5"/>
          </p:nvPr>
        </p:nvSpPr>
        <p:spPr/>
        <p:txBody>
          <a:bodyPr rtlCol="0"/>
          <a:lstStyle/>
          <a:p>
            <a:fld id="{C5E9DCA5-4ACF-43ED-9636-8E3DD228052F}" type="datetimeFigureOut">
              <a:rPr lang="en-NZ" smtClean="0"/>
              <a:t>11/07/2016</a:t>
            </a:fld>
            <a:endParaRPr lang="en-NZ"/>
          </a:p>
        </p:txBody>
      </p:sp>
      <p:sp>
        <p:nvSpPr>
          <p:cNvPr id="12" name="Slide Number Placeholder 11"/>
          <p:cNvSpPr>
            <a:spLocks noGrp="1"/>
          </p:cNvSpPr>
          <p:nvPr>
            <p:ph type="sldNum" sz="quarter" idx="16"/>
          </p:nvPr>
        </p:nvSpPr>
        <p:spPr/>
        <p:txBody>
          <a:bodyPr rtlCol="0"/>
          <a:lstStyle/>
          <a:p>
            <a:fld id="{74F0B829-FCBA-4767-B34B-44A54562BAEC}" type="slidenum">
              <a:rPr lang="en-NZ" smtClean="0"/>
              <a:t>‹#›</a:t>
            </a:fld>
            <a:endParaRPr lang="en-NZ"/>
          </a:p>
        </p:txBody>
      </p:sp>
      <p:sp>
        <p:nvSpPr>
          <p:cNvPr id="14" name="Footer Placeholder 13"/>
          <p:cNvSpPr>
            <a:spLocks noGrp="1"/>
          </p:cNvSpPr>
          <p:nvPr>
            <p:ph type="ftr" sz="quarter" idx="17"/>
          </p:nvPr>
        </p:nvSpPr>
        <p:spPr/>
        <p:txBody>
          <a:bodyPr rtlCol="0"/>
          <a:lstStyle/>
          <a:p>
            <a:endParaRPr lang="en-NZ"/>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C5E9DCA5-4ACF-43ED-9636-8E3DD228052F}" type="datetimeFigureOut">
              <a:rPr lang="en-NZ" smtClean="0"/>
              <a:t>11/07/2016</a:t>
            </a:fld>
            <a:endParaRPr lang="en-NZ"/>
          </a:p>
        </p:txBody>
      </p:sp>
      <p:sp>
        <p:nvSpPr>
          <p:cNvPr id="4" name="Footer Placeholder 3"/>
          <p:cNvSpPr>
            <a:spLocks noGrp="1"/>
          </p:cNvSpPr>
          <p:nvPr>
            <p:ph type="ftr" sz="quarter" idx="11"/>
          </p:nvPr>
        </p:nvSpPr>
        <p:spPr/>
        <p:txBody>
          <a:bodyPr/>
          <a:lstStyle/>
          <a:p>
            <a:endParaRPr lang="en-NZ"/>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74F0B829-FCBA-4767-B34B-44A54562BAEC}" type="slidenum">
              <a:rPr lang="en-NZ" smtClean="0"/>
              <a:t>‹#›</a:t>
            </a:fld>
            <a:endParaRPr lang="en-NZ"/>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5E9DCA5-4ACF-43ED-9636-8E3DD228052F}" type="datetimeFigureOut">
              <a:rPr lang="en-NZ" smtClean="0"/>
              <a:t>11/07/2016</a:t>
            </a:fld>
            <a:endParaRPr lang="en-NZ"/>
          </a:p>
        </p:txBody>
      </p:sp>
      <p:sp>
        <p:nvSpPr>
          <p:cNvPr id="3" name="Footer Placeholder 2"/>
          <p:cNvSpPr>
            <a:spLocks noGrp="1"/>
          </p:cNvSpPr>
          <p:nvPr>
            <p:ph type="ftr" sz="quarter" idx="11"/>
          </p:nvPr>
        </p:nvSpPr>
        <p:spPr/>
        <p:txBody>
          <a:bodyPr/>
          <a:lstStyle/>
          <a:p>
            <a:endParaRPr lang="en-NZ"/>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74F0B829-FCBA-4767-B34B-44A54562BAEC}" type="slidenum">
              <a:rPr lang="en-NZ" smtClean="0"/>
              <a:t>‹#›</a:t>
            </a:fld>
            <a:endParaRPr lang="en-NZ"/>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nchor="ctr"/>
          <a:lstStyle>
            <a:lvl1pPr algn="l">
              <a:buNone/>
              <a:defRPr sz="4400" b="0"/>
            </a:lvl1p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C5E9DCA5-4ACF-43ED-9636-8E3DD228052F}" type="datetimeFigureOut">
              <a:rPr lang="en-NZ" smtClean="0"/>
              <a:t>11/07/2016</a:t>
            </a:fld>
            <a:endParaRPr lang="en-NZ"/>
          </a:p>
        </p:txBody>
      </p:sp>
      <p:sp>
        <p:nvSpPr>
          <p:cNvPr id="6" name="Footer Placeholder 5"/>
          <p:cNvSpPr>
            <a:spLocks noGrp="1"/>
          </p:cNvSpPr>
          <p:nvPr>
            <p:ph type="ftr" sz="quarter" idx="11"/>
          </p:nvPr>
        </p:nvSpPr>
        <p:spPr/>
        <p:txBody>
          <a:bodyPr/>
          <a:lstStyle/>
          <a:p>
            <a:endParaRPr lang="en-NZ"/>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74F0B829-FCBA-4767-B34B-44A54562BAEC}" type="slidenum">
              <a:rPr lang="en-NZ" smtClean="0"/>
              <a:t>‹#›</a:t>
            </a:fld>
            <a:endParaRPr lang="en-NZ"/>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9" name="Content Placeholder 8"/>
          <p:cNvSpPr>
            <a:spLocks noGrp="1"/>
          </p:cNvSpPr>
          <p:nvPr>
            <p:ph sz="quarter" idx="1"/>
          </p:nvPr>
        </p:nvSpPr>
        <p:spPr>
          <a:xfrm>
            <a:off x="2362200" y="1752600"/>
            <a:ext cx="6400800" cy="4419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3">
        <a:schemeClr val="bg2"/>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en-US" smtClean="0"/>
              <a:t>Click to edit Master title style</a:t>
            </a:r>
            <a:endParaRPr kumimoji="0" lang="en-US"/>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Date Placeholder 11"/>
          <p:cNvSpPr>
            <a:spLocks noGrp="1"/>
          </p:cNvSpPr>
          <p:nvPr>
            <p:ph type="dt" sz="half" idx="10"/>
          </p:nvPr>
        </p:nvSpPr>
        <p:spPr>
          <a:xfrm>
            <a:off x="6248400" y="6248400"/>
            <a:ext cx="2667000" cy="365125"/>
          </a:xfrm>
        </p:spPr>
        <p:txBody>
          <a:bodyPr rtlCol="0"/>
          <a:lstStyle/>
          <a:p>
            <a:fld id="{C5E9DCA5-4ACF-43ED-9636-8E3DD228052F}" type="datetimeFigureOut">
              <a:rPr lang="en-NZ" smtClean="0"/>
              <a:t>11/07/2016</a:t>
            </a:fld>
            <a:endParaRPr lang="en-NZ"/>
          </a:p>
        </p:txBody>
      </p:sp>
      <p:sp>
        <p:nvSpPr>
          <p:cNvPr id="13" name="Slide Number Placeholder 12"/>
          <p:cNvSpPr>
            <a:spLocks noGrp="1"/>
          </p:cNvSpPr>
          <p:nvPr>
            <p:ph type="sldNum" sz="quarter" idx="11"/>
          </p:nvPr>
        </p:nvSpPr>
        <p:spPr>
          <a:xfrm>
            <a:off x="0" y="4667249"/>
            <a:ext cx="1447800" cy="663578"/>
          </a:xfrm>
        </p:spPr>
        <p:txBody>
          <a:bodyPr rtlCol="0"/>
          <a:lstStyle>
            <a:lvl1pPr>
              <a:defRPr sz="2800"/>
            </a:lvl1pPr>
          </a:lstStyle>
          <a:p>
            <a:fld id="{74F0B829-FCBA-4767-B34B-44A54562BAEC}" type="slidenum">
              <a:rPr lang="en-NZ" smtClean="0"/>
              <a:t>‹#›</a:t>
            </a:fld>
            <a:endParaRPr lang="en-NZ"/>
          </a:p>
        </p:txBody>
      </p:sp>
      <p:sp>
        <p:nvSpPr>
          <p:cNvPr id="14" name="Footer Placeholder 13"/>
          <p:cNvSpPr>
            <a:spLocks noGrp="1"/>
          </p:cNvSpPr>
          <p:nvPr>
            <p:ph type="ftr" sz="quarter" idx="12"/>
          </p:nvPr>
        </p:nvSpPr>
        <p:spPr>
          <a:xfrm>
            <a:off x="1600200" y="6248206"/>
            <a:ext cx="4572000" cy="365125"/>
          </a:xfrm>
        </p:spPr>
        <p:txBody>
          <a:bodyPr rtlCol="0"/>
          <a:lstStyle/>
          <a:p>
            <a:endParaRPr lang="en-NZ"/>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en-US" smtClean="0"/>
              <a:t>Click icon to add picture</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5E9DCA5-4ACF-43ED-9636-8E3DD228052F}" type="datetimeFigureOut">
              <a:rPr lang="en-NZ" smtClean="0"/>
              <a:t>11/07/2016</a:t>
            </a:fld>
            <a:endParaRPr lang="en-NZ"/>
          </a:p>
        </p:txBody>
      </p:sp>
      <p:sp>
        <p:nvSpPr>
          <p:cNvPr id="5" name="Footer Placeholder 4"/>
          <p:cNvSpPr>
            <a:spLocks noGrp="1"/>
          </p:cNvSpPr>
          <p:nvPr>
            <p:ph type="ftr" sz="quarter" idx="11"/>
          </p:nvPr>
        </p:nvSpPr>
        <p:spPr/>
        <p:txBody>
          <a:bodyPr/>
          <a:lstStyle/>
          <a:p>
            <a:endParaRPr lang="en-NZ"/>
          </a:p>
        </p:txBody>
      </p:sp>
      <p:sp>
        <p:nvSpPr>
          <p:cNvPr id="6" name="Slide Number Placeholder 5"/>
          <p:cNvSpPr>
            <a:spLocks noGrp="1"/>
          </p:cNvSpPr>
          <p:nvPr>
            <p:ph type="sldNum" sz="quarter" idx="12"/>
          </p:nvPr>
        </p:nvSpPr>
        <p:spPr/>
        <p:txBody>
          <a:bodyPr/>
          <a:lstStyle/>
          <a:p>
            <a:fld id="{74F0B829-FCBA-4767-B34B-44A54562BAEC}" type="slidenum">
              <a:rPr lang="en-NZ" smtClean="0"/>
              <a:t>‹#›</a:t>
            </a:fld>
            <a:endParaRPr lang="en-NZ"/>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1"/>
      </p:bgRef>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0"/>
            <a:ext cx="2057400" cy="55165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609600"/>
            <a:ext cx="5562600" cy="5516564"/>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6553200" y="6248402"/>
            <a:ext cx="2209800" cy="365125"/>
          </a:xfrm>
        </p:spPr>
        <p:txBody>
          <a:bodyPr/>
          <a:lstStyle/>
          <a:p>
            <a:fld id="{C5E9DCA5-4ACF-43ED-9636-8E3DD228052F}" type="datetimeFigureOut">
              <a:rPr lang="en-NZ" smtClean="0"/>
              <a:t>11/07/2016</a:t>
            </a:fld>
            <a:endParaRPr lang="en-NZ"/>
          </a:p>
        </p:txBody>
      </p:sp>
      <p:sp>
        <p:nvSpPr>
          <p:cNvPr id="5" name="Footer Placeholder 4"/>
          <p:cNvSpPr>
            <a:spLocks noGrp="1"/>
          </p:cNvSpPr>
          <p:nvPr>
            <p:ph type="ftr" sz="quarter" idx="11"/>
          </p:nvPr>
        </p:nvSpPr>
        <p:spPr>
          <a:xfrm>
            <a:off x="457201" y="6248207"/>
            <a:ext cx="5573483" cy="365125"/>
          </a:xfrm>
        </p:spPr>
        <p:txBody>
          <a:bodyPr/>
          <a:lstStyle/>
          <a:p>
            <a:endParaRPr lang="en-NZ"/>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Slide Number Placeholder 5"/>
          <p:cNvSpPr>
            <a:spLocks noGrp="1"/>
          </p:cNvSpPr>
          <p:nvPr>
            <p:ph type="sldNum" sz="quarter" idx="12"/>
          </p:nvPr>
        </p:nvSpPr>
        <p:spPr>
          <a:xfrm rot="5400000">
            <a:off x="5989638" y="144462"/>
            <a:ext cx="533400" cy="244476"/>
          </a:xfrm>
        </p:spPr>
        <p:txBody>
          <a:bodyPr/>
          <a:lstStyle/>
          <a:p>
            <a:fld id="{74F0B829-FCBA-4767-B34B-44A54562BAEC}" type="slidenum">
              <a:rPr lang="en-NZ" smtClean="0"/>
              <a:t>‹#›</a:t>
            </a:fld>
            <a:endParaRPr lang="en-NZ"/>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fld id="{C5E9DCA5-4ACF-43ED-9636-8E3DD228052F}" type="datetimeFigureOut">
              <a:rPr lang="en-NZ" smtClean="0"/>
              <a:t>11/07/2016</a:t>
            </a:fld>
            <a:endParaRPr lang="en-NZ"/>
          </a:p>
        </p:txBody>
      </p:sp>
      <p:sp>
        <p:nvSpPr>
          <p:cNvPr id="3" name="Footer Placeholder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endParaRPr lang="en-NZ"/>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74F0B829-FCBA-4767-B34B-44A54562BAEC}" type="slidenum">
              <a:rPr lang="en-NZ" smtClean="0"/>
              <a:t>‹#›</a:t>
            </a:fld>
            <a:endParaRPr lang="en-NZ"/>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3568" y="3212976"/>
            <a:ext cx="7772400" cy="1752600"/>
          </a:xfrm>
        </p:spPr>
        <p:txBody>
          <a:bodyPr>
            <a:normAutofit fontScale="90000"/>
          </a:bodyPr>
          <a:lstStyle/>
          <a:p>
            <a:r>
              <a:rPr lang="en-US" sz="2800" b="1" dirty="0" smtClean="0"/>
              <a:t>EVOLUTION IN PACIFIC CONTRACT LAW: </a:t>
            </a:r>
            <a:br>
              <a:rPr lang="en-US" sz="2800" b="1" dirty="0" smtClean="0"/>
            </a:br>
            <a:r>
              <a:rPr lang="en-US" sz="2800" b="1" dirty="0" smtClean="0"/>
              <a:t>CONSISTENCY, IRRATIONALITY OR THE EMERGENCE OF AUTHENTIC LOCAL COMMON LAW?</a:t>
            </a:r>
            <a:r>
              <a:rPr lang="en-NZ" sz="2800" dirty="0" smtClean="0"/>
              <a:t/>
            </a:r>
            <a:br>
              <a:rPr lang="en-NZ" sz="2800" dirty="0" smtClean="0"/>
            </a:br>
            <a:r>
              <a:rPr lang="en-US" sz="3100" b="1" dirty="0" smtClean="0"/>
              <a:t/>
            </a:r>
            <a:br>
              <a:rPr lang="en-US" sz="3100" b="1" dirty="0" smtClean="0"/>
            </a:br>
            <a:r>
              <a:rPr lang="en-US" sz="3100" b="1" dirty="0" smtClean="0"/>
              <a:t/>
            </a:r>
            <a:br>
              <a:rPr lang="en-US" sz="3100" b="1" dirty="0" smtClean="0"/>
            </a:br>
            <a:r>
              <a:rPr lang="en-NZ" sz="2200" dirty="0" smtClean="0"/>
              <a:t>Anita Jowitt</a:t>
            </a:r>
            <a:br>
              <a:rPr lang="en-NZ" sz="2200" dirty="0" smtClean="0"/>
            </a:br>
            <a:r>
              <a:rPr lang="en-NZ" sz="2200" dirty="0" smtClean="0"/>
              <a:t>University of the South Pacific</a:t>
            </a:r>
            <a:r>
              <a:rPr lang="en-NZ" dirty="0" smtClean="0"/>
              <a:t/>
            </a:r>
            <a:br>
              <a:rPr lang="en-NZ" dirty="0" smtClean="0"/>
            </a:br>
            <a:r>
              <a:rPr lang="en-NZ" dirty="0"/>
              <a:t/>
            </a:r>
            <a:br>
              <a:rPr lang="en-NZ" dirty="0"/>
            </a:br>
            <a:endParaRPr lang="en-NZ" dirty="0"/>
          </a:p>
        </p:txBody>
      </p:sp>
      <p:sp>
        <p:nvSpPr>
          <p:cNvPr id="3" name="Subtitle 2"/>
          <p:cNvSpPr>
            <a:spLocks noGrp="1"/>
          </p:cNvSpPr>
          <p:nvPr>
            <p:ph type="subTitle" idx="1"/>
          </p:nvPr>
        </p:nvSpPr>
        <p:spPr/>
        <p:txBody>
          <a:bodyPr>
            <a:normAutofit fontScale="77500" lnSpcReduction="20000"/>
          </a:bodyPr>
          <a:lstStyle/>
          <a:p>
            <a:r>
              <a:rPr lang="en-NZ" dirty="0" smtClean="0"/>
              <a:t>ALTA</a:t>
            </a:r>
            <a:r>
              <a:rPr lang="en-NZ" smtClean="0"/>
              <a:t>, </a:t>
            </a:r>
            <a:r>
              <a:rPr lang="en-NZ" smtClean="0"/>
              <a:t>7-9 July </a:t>
            </a:r>
            <a:r>
              <a:rPr lang="en-NZ" dirty="0" smtClean="0"/>
              <a:t>2016</a:t>
            </a:r>
          </a:p>
          <a:p>
            <a:r>
              <a:rPr lang="en-NZ" dirty="0" smtClean="0"/>
              <a:t>Victoria University, Wellington</a:t>
            </a:r>
            <a:endParaRPr lang="en-NZ"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NZ" dirty="0" smtClean="0"/>
              <a:t>From ALTA day 1/Law &amp; Culture</a:t>
            </a:r>
            <a:endParaRPr lang="en-NZ" dirty="0"/>
          </a:p>
        </p:txBody>
      </p:sp>
      <p:sp>
        <p:nvSpPr>
          <p:cNvPr id="3" name="Content Placeholder 2"/>
          <p:cNvSpPr>
            <a:spLocks noGrp="1"/>
          </p:cNvSpPr>
          <p:nvPr>
            <p:ph sz="quarter" idx="1"/>
          </p:nvPr>
        </p:nvSpPr>
        <p:spPr>
          <a:xfrm>
            <a:off x="612648" y="1600200"/>
            <a:ext cx="8153400" cy="5069160"/>
          </a:xfrm>
        </p:spPr>
        <p:txBody>
          <a:bodyPr>
            <a:normAutofit fontScale="92500" lnSpcReduction="10000"/>
          </a:bodyPr>
          <a:lstStyle/>
          <a:p>
            <a:r>
              <a:rPr lang="en-NZ" dirty="0" smtClean="0"/>
              <a:t>Sian Elias ‘common root, but there is more divergence than is often appreciated’</a:t>
            </a:r>
          </a:p>
          <a:p>
            <a:endParaRPr lang="en-NZ" dirty="0" smtClean="0"/>
          </a:p>
          <a:p>
            <a:r>
              <a:rPr lang="en-NZ" dirty="0" smtClean="0"/>
              <a:t>Pacific law panel/</a:t>
            </a:r>
            <a:r>
              <a:rPr lang="en-NZ" dirty="0" err="1" smtClean="0"/>
              <a:t>Corrin</a:t>
            </a:r>
            <a:r>
              <a:rPr lang="en-NZ" dirty="0" smtClean="0"/>
              <a:t> Pluralism L&amp;C</a:t>
            </a:r>
          </a:p>
          <a:p>
            <a:pPr lvl="1"/>
            <a:r>
              <a:rPr lang="en-NZ" dirty="0" smtClean="0"/>
              <a:t>Q1: ‘Why has the dream (of a South Pacific jurisprudence) not become a reality?’</a:t>
            </a:r>
          </a:p>
          <a:p>
            <a:pPr lvl="2"/>
            <a:r>
              <a:rPr lang="en-NZ" dirty="0" smtClean="0"/>
              <a:t>If we look to deep/normative pluralism and selection of norms into evolving common law instead of weak pluralism of use of customary law as alternative to common law then we do see reality of evolution &amp; divergence</a:t>
            </a:r>
          </a:p>
          <a:p>
            <a:pPr lvl="1"/>
            <a:r>
              <a:rPr lang="en-NZ" dirty="0" smtClean="0"/>
              <a:t>Pacific jurisprudence</a:t>
            </a:r>
            <a:r>
              <a:rPr lang="en-NZ" b="1" dirty="0" smtClean="0"/>
              <a:t>s </a:t>
            </a:r>
            <a:r>
              <a:rPr lang="en-NZ" dirty="0" smtClean="0"/>
              <a:t>(not a regional jurisprudence)</a:t>
            </a:r>
          </a:p>
          <a:p>
            <a:pPr lvl="1"/>
            <a:r>
              <a:rPr lang="en-NZ" dirty="0" smtClean="0"/>
              <a:t>Foreign judges/ well-meaning ‘judicial activists’</a:t>
            </a:r>
          </a:p>
          <a:p>
            <a:pPr lvl="1"/>
            <a:r>
              <a:rPr lang="en-NZ" dirty="0" smtClean="0"/>
              <a:t>What responses as law teachers should be</a:t>
            </a:r>
          </a:p>
          <a:p>
            <a:pPr lvl="1"/>
            <a:endParaRPr lang="en-NZ" dirty="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NZ" dirty="0" smtClean="0"/>
              <a:t>1. Post-colonial divergence: foundations</a:t>
            </a:r>
            <a:endParaRPr lang="en-NZ" dirty="0"/>
          </a:p>
        </p:txBody>
      </p:sp>
      <p:sp>
        <p:nvSpPr>
          <p:cNvPr id="3" name="Content Placeholder 2"/>
          <p:cNvSpPr>
            <a:spLocks noGrp="1"/>
          </p:cNvSpPr>
          <p:nvPr>
            <p:ph sz="quarter" idx="1"/>
          </p:nvPr>
        </p:nvSpPr>
        <p:spPr>
          <a:xfrm>
            <a:off x="612648" y="1600200"/>
            <a:ext cx="8153400" cy="5257800"/>
          </a:xfrm>
        </p:spPr>
        <p:txBody>
          <a:bodyPr>
            <a:normAutofit fontScale="70000" lnSpcReduction="20000"/>
          </a:bodyPr>
          <a:lstStyle/>
          <a:p>
            <a:r>
              <a:rPr lang="en-NZ" dirty="0" smtClean="0"/>
              <a:t>Common law adopted only so far as suitable for local circumstances (exact statutory wording varies by jurisdiction)</a:t>
            </a:r>
          </a:p>
          <a:p>
            <a:endParaRPr lang="en-NZ" dirty="0" smtClean="0"/>
          </a:p>
          <a:p>
            <a:r>
              <a:rPr lang="en-AU" i="1" dirty="0" err="1" smtClean="0"/>
              <a:t>Nyali</a:t>
            </a:r>
            <a:r>
              <a:rPr lang="en-AU" i="1" dirty="0" smtClean="0"/>
              <a:t> Ltd v Attorney-General</a:t>
            </a:r>
            <a:r>
              <a:rPr lang="en-AU" dirty="0" smtClean="0"/>
              <a:t> [1956] 1 QB 1, per Lord Denning:</a:t>
            </a:r>
            <a:endParaRPr lang="en-NZ" dirty="0" smtClean="0"/>
          </a:p>
          <a:p>
            <a:pPr lvl="1"/>
            <a:r>
              <a:rPr lang="en-AU" i="1" dirty="0" smtClean="0"/>
              <a:t>the common law is to apply 'subject to such qualifications as local circumstances render necessary.' This wise provision should, I think, be liberally construed. It is a recognition that the common law cannot be applied in a foreign land without considerable qualification. Just as with an English oak, so with the English Common Law. You cannot transplant it to the African continent and expect it to retain the tough character which it has in England. It will flourish indeed, but it needs careful tending, so with the common law. It has many principles of manifest justice and good sense which can be applied with advantage to peoples of every race and colour all the world over: but it has also many refinements, subtleties and technicalities which are not suited to other folk. These off-shoots must be cut away. </a:t>
            </a:r>
          </a:p>
          <a:p>
            <a:pPr lvl="1"/>
            <a:endParaRPr lang="en-AU" dirty="0" smtClean="0"/>
          </a:p>
          <a:p>
            <a:r>
              <a:rPr lang="en-AU" dirty="0" smtClean="0"/>
              <a:t>Affirmed in </a:t>
            </a:r>
            <a:r>
              <a:rPr lang="en-AU" i="1" dirty="0" smtClean="0"/>
              <a:t>Solomon Islands Water Authority v Commissioner of Lands </a:t>
            </a:r>
            <a:r>
              <a:rPr lang="en-AU" dirty="0" smtClean="0"/>
              <a:t>[2015] SBHC 58. </a:t>
            </a:r>
            <a:endParaRPr lang="en-NZ" dirty="0" smtClean="0"/>
          </a:p>
          <a:p>
            <a:endParaRPr lang="en-NZ"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NZ" dirty="0" smtClean="0"/>
              <a:t>Other Pacific examples</a:t>
            </a:r>
            <a:endParaRPr lang="en-NZ" dirty="0"/>
          </a:p>
        </p:txBody>
      </p:sp>
      <p:sp>
        <p:nvSpPr>
          <p:cNvPr id="3" name="Content Placeholder 2"/>
          <p:cNvSpPr>
            <a:spLocks noGrp="1"/>
          </p:cNvSpPr>
          <p:nvPr>
            <p:ph sz="quarter" idx="1"/>
          </p:nvPr>
        </p:nvSpPr>
        <p:spPr>
          <a:xfrm>
            <a:off x="612648" y="1600200"/>
            <a:ext cx="8153400" cy="5257800"/>
          </a:xfrm>
        </p:spPr>
        <p:txBody>
          <a:bodyPr>
            <a:normAutofit fontScale="85000" lnSpcReduction="20000"/>
          </a:bodyPr>
          <a:lstStyle/>
          <a:p>
            <a:r>
              <a:rPr lang="en-US" i="1" dirty="0" err="1" smtClean="0"/>
              <a:t>Namatak</a:t>
            </a:r>
            <a:r>
              <a:rPr lang="en-US" i="1" dirty="0" smtClean="0"/>
              <a:t> v Public Prosecutor No 1 </a:t>
            </a:r>
            <a:r>
              <a:rPr lang="en-US" dirty="0" smtClean="0"/>
              <a:t>[1986] VUCA 4</a:t>
            </a:r>
            <a:endParaRPr lang="en-AU" dirty="0" smtClean="0"/>
          </a:p>
          <a:p>
            <a:pPr lvl="1"/>
            <a:r>
              <a:rPr lang="en-AU" i="1" dirty="0" smtClean="0"/>
              <a:t>We are in a newly emerging nation which was jointly administered by France and England according to French and English laws. Vanuatu no longer, relies upon Westernised sophistication and must develop its own approach. The Courts should not be quick to grasp at hair splitting technicalities.</a:t>
            </a:r>
          </a:p>
          <a:p>
            <a:pPr lvl="1"/>
            <a:endParaRPr lang="en-NZ" dirty="0" smtClean="0"/>
          </a:p>
          <a:p>
            <a:r>
              <a:rPr lang="en-US" i="1" dirty="0" smtClean="0"/>
              <a:t>In re the Constitution, </a:t>
            </a:r>
            <a:r>
              <a:rPr lang="en-US" i="1" dirty="0" err="1" smtClean="0"/>
              <a:t>Timakata</a:t>
            </a:r>
            <a:r>
              <a:rPr lang="en-US" i="1" dirty="0" smtClean="0"/>
              <a:t> v Attorney-General </a:t>
            </a:r>
            <a:r>
              <a:rPr lang="en-US" dirty="0" smtClean="0"/>
              <a:t>[1992] VUSC</a:t>
            </a:r>
          </a:p>
          <a:p>
            <a:pPr lvl="1"/>
            <a:r>
              <a:rPr lang="en-AU" i="1" dirty="0" smtClean="0"/>
              <a:t>In real terms it means that, although the Courts of Vanuatu are not bound by any decisions of any of those courts, it can, nevertheless, allow itself to be guided and influenced by decisions of Courts such as those of the U.K, Canada, Australia, New Zealand, India, Papua New Guinea and others, within the Common law system. It can thus enrich its own jurisprudence by putting to good use and effect, those rules of law which have proved wise and successful and to have been well tested in other jurisdictions.</a:t>
            </a:r>
            <a:endParaRPr lang="en-NZ" i="1" dirty="0" smtClean="0"/>
          </a:p>
          <a:p>
            <a:endParaRPr lang="en-NZ" dirty="0" smtClean="0"/>
          </a:p>
          <a:p>
            <a:endParaRPr lang="en-NZ"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NZ" dirty="0" smtClean="0"/>
              <a:t>Pacific examples continued</a:t>
            </a:r>
            <a:endParaRPr lang="en-NZ" dirty="0"/>
          </a:p>
        </p:txBody>
      </p:sp>
      <p:sp>
        <p:nvSpPr>
          <p:cNvPr id="3" name="Content Placeholder 2"/>
          <p:cNvSpPr>
            <a:spLocks noGrp="1"/>
          </p:cNvSpPr>
          <p:nvPr>
            <p:ph sz="quarter" idx="1"/>
          </p:nvPr>
        </p:nvSpPr>
        <p:spPr/>
        <p:txBody>
          <a:bodyPr>
            <a:normAutofit fontScale="92500" lnSpcReduction="10000"/>
          </a:bodyPr>
          <a:lstStyle/>
          <a:p>
            <a:r>
              <a:rPr lang="en-US" i="1" dirty="0" smtClean="0"/>
              <a:t>ANZ Banking Group Ltd v Ale (</a:t>
            </a:r>
            <a:r>
              <a:rPr lang="en-US" i="1" dirty="0" err="1" smtClean="0"/>
              <a:t>Uligia</a:t>
            </a:r>
            <a:r>
              <a:rPr lang="en-US" i="1" dirty="0" smtClean="0"/>
              <a:t>)</a:t>
            </a:r>
            <a:r>
              <a:rPr lang="en-US" dirty="0" smtClean="0"/>
              <a:t> [1980-83] WSLR 468</a:t>
            </a:r>
          </a:p>
          <a:p>
            <a:endParaRPr lang="en-NZ" dirty="0" smtClean="0"/>
          </a:p>
          <a:p>
            <a:pPr lvl="1"/>
            <a:r>
              <a:rPr lang="en-US" i="1" dirty="0" smtClean="0"/>
              <a:t>The debate as to whether all civil disputes must fall either into contract or tort or quasi-contract is a legitimate category it seems to me must be rather bemusing for the pragmatic bystander in the South Pacific half a world away from the esoteric discussions taking place in the Courts of England</a:t>
            </a:r>
          </a:p>
          <a:p>
            <a:pPr lvl="1"/>
            <a:endParaRPr lang="en-NZ" i="1" dirty="0" smtClean="0"/>
          </a:p>
          <a:p>
            <a:pPr lvl="1"/>
            <a:r>
              <a:rPr lang="en-US" i="1" dirty="0" smtClean="0"/>
              <a:t>the courts in Western Samoa should not be bogged down by academic niceties which have little relevance to real life </a:t>
            </a:r>
            <a:endParaRPr lang="en-NZ" i="1" dirty="0" smtClean="0"/>
          </a:p>
          <a:p>
            <a:endParaRPr lang="en-NZ"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NZ" dirty="0" smtClean="0"/>
              <a:t>Why focus on contract?</a:t>
            </a:r>
            <a:endParaRPr lang="en-NZ" dirty="0"/>
          </a:p>
        </p:txBody>
      </p:sp>
      <p:sp>
        <p:nvSpPr>
          <p:cNvPr id="3" name="Content Placeholder 2"/>
          <p:cNvSpPr>
            <a:spLocks noGrp="1"/>
          </p:cNvSpPr>
          <p:nvPr>
            <p:ph sz="quarter" idx="1"/>
          </p:nvPr>
        </p:nvSpPr>
        <p:spPr/>
        <p:txBody>
          <a:bodyPr/>
          <a:lstStyle/>
          <a:p>
            <a:r>
              <a:rPr lang="en-NZ" dirty="0" smtClean="0"/>
              <a:t>A purely pragmatic choice, based on semester 1 2016 teaching responsibilities</a:t>
            </a:r>
          </a:p>
          <a:p>
            <a:endParaRPr lang="en-NZ" dirty="0" smtClean="0"/>
          </a:p>
          <a:p>
            <a:r>
              <a:rPr lang="en-NZ" dirty="0" smtClean="0"/>
              <a:t>Paper based on first two areas of divergence/ possible evolution I came across</a:t>
            </a:r>
          </a:p>
          <a:p>
            <a:pPr lvl="1"/>
            <a:r>
              <a:rPr lang="en-NZ" dirty="0" smtClean="0"/>
              <a:t>In one semester there were others as well</a:t>
            </a:r>
            <a:endParaRPr lang="en-NZ"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NZ" sz="3600" dirty="0" smtClean="0"/>
              <a:t>2: Intention in family &amp; social arrangements</a:t>
            </a:r>
            <a:endParaRPr lang="en-NZ" sz="3600" dirty="0"/>
          </a:p>
        </p:txBody>
      </p:sp>
      <p:sp>
        <p:nvSpPr>
          <p:cNvPr id="3" name="Content Placeholder 2"/>
          <p:cNvSpPr>
            <a:spLocks noGrp="1"/>
          </p:cNvSpPr>
          <p:nvPr>
            <p:ph sz="quarter" idx="1"/>
          </p:nvPr>
        </p:nvSpPr>
        <p:spPr>
          <a:xfrm>
            <a:off x="612648" y="1600200"/>
            <a:ext cx="8153400" cy="5257800"/>
          </a:xfrm>
        </p:spPr>
        <p:txBody>
          <a:bodyPr>
            <a:normAutofit fontScale="92500" lnSpcReduction="20000"/>
          </a:bodyPr>
          <a:lstStyle/>
          <a:p>
            <a:r>
              <a:rPr lang="en-NZ" dirty="0" smtClean="0"/>
              <a:t>English contract law: </a:t>
            </a:r>
          </a:p>
          <a:p>
            <a:pPr lvl="1"/>
            <a:r>
              <a:rPr lang="en-NZ" dirty="0" smtClean="0"/>
              <a:t>Both parties must share an intention to form a legally binding contract in order for an agreement to be legally enforceable</a:t>
            </a:r>
          </a:p>
          <a:p>
            <a:pPr lvl="1"/>
            <a:r>
              <a:rPr lang="en-NZ" dirty="0" smtClean="0"/>
              <a:t>Agreements between family &amp; in social settings are presumed not to be intended to be legally binding</a:t>
            </a:r>
          </a:p>
          <a:p>
            <a:pPr lvl="2"/>
            <a:r>
              <a:rPr lang="en-NZ" i="1" dirty="0" smtClean="0"/>
              <a:t>Balfour v Balfour </a:t>
            </a:r>
            <a:r>
              <a:rPr lang="en-NZ" dirty="0" smtClean="0"/>
              <a:t>the leading UK case</a:t>
            </a:r>
          </a:p>
          <a:p>
            <a:pPr lvl="1"/>
            <a:r>
              <a:rPr lang="en-NZ" dirty="0" err="1" smtClean="0"/>
              <a:t>Corrin</a:t>
            </a:r>
            <a:r>
              <a:rPr lang="en-NZ" dirty="0" smtClean="0"/>
              <a:t>: This presumption can be easily rebutted (a matter of evidence)</a:t>
            </a:r>
          </a:p>
          <a:p>
            <a:pPr lvl="2"/>
            <a:r>
              <a:rPr lang="en-NZ" dirty="0" smtClean="0"/>
              <a:t>Some academic commentators suggest presumption has no place in modern contract law as it rests on an archaic public/private distinction that is now overturned in other areas of law</a:t>
            </a:r>
          </a:p>
          <a:p>
            <a:pPr lvl="1"/>
            <a:r>
              <a:rPr lang="en-NZ" dirty="0" smtClean="0"/>
              <a:t>Intention to be determined using an objective standard (what a reasonable person would have assumed, from actions/context, the other party intended)</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NZ" dirty="0" smtClean="0"/>
              <a:t>Case 1: </a:t>
            </a:r>
            <a:r>
              <a:rPr lang="en-NZ" dirty="0" err="1" smtClean="0"/>
              <a:t>Vave</a:t>
            </a:r>
            <a:r>
              <a:rPr lang="en-NZ" dirty="0" smtClean="0"/>
              <a:t> (SI)</a:t>
            </a:r>
            <a:endParaRPr lang="en-NZ" dirty="0"/>
          </a:p>
        </p:txBody>
      </p:sp>
      <p:sp>
        <p:nvSpPr>
          <p:cNvPr id="3" name="Content Placeholder 2"/>
          <p:cNvSpPr>
            <a:spLocks noGrp="1"/>
          </p:cNvSpPr>
          <p:nvPr>
            <p:ph sz="quarter" idx="1"/>
          </p:nvPr>
        </p:nvSpPr>
        <p:spPr/>
        <p:txBody>
          <a:bodyPr>
            <a:normAutofit fontScale="85000" lnSpcReduction="20000"/>
          </a:bodyPr>
          <a:lstStyle/>
          <a:p>
            <a:r>
              <a:rPr lang="en-NZ" dirty="0" err="1" smtClean="0"/>
              <a:t>Walenenea</a:t>
            </a:r>
            <a:r>
              <a:rPr lang="en-NZ" dirty="0" smtClean="0"/>
              <a:t> had bus import business, </a:t>
            </a:r>
            <a:r>
              <a:rPr lang="en-NZ" dirty="0" err="1" smtClean="0"/>
              <a:t>Vave</a:t>
            </a:r>
            <a:r>
              <a:rPr lang="en-NZ" dirty="0" smtClean="0"/>
              <a:t> paid to have bus imported. Bus did not turn up so </a:t>
            </a:r>
            <a:r>
              <a:rPr lang="en-NZ" dirty="0" err="1" smtClean="0"/>
              <a:t>Vave</a:t>
            </a:r>
            <a:r>
              <a:rPr lang="en-NZ" dirty="0" smtClean="0"/>
              <a:t> sued </a:t>
            </a:r>
            <a:r>
              <a:rPr lang="en-NZ" dirty="0" err="1" smtClean="0"/>
              <a:t>Walenenea</a:t>
            </a:r>
            <a:r>
              <a:rPr lang="en-NZ" dirty="0" smtClean="0"/>
              <a:t> to get money back. </a:t>
            </a:r>
          </a:p>
          <a:p>
            <a:endParaRPr lang="en-NZ" dirty="0" smtClean="0"/>
          </a:p>
          <a:p>
            <a:r>
              <a:rPr lang="en-NZ" dirty="0" smtClean="0"/>
              <a:t>One argument raised: we are friends, it was only a social arrangement so not legally binding</a:t>
            </a:r>
          </a:p>
          <a:p>
            <a:endParaRPr lang="en-NZ" dirty="0" smtClean="0"/>
          </a:p>
          <a:p>
            <a:r>
              <a:rPr lang="en-NZ" dirty="0" smtClean="0"/>
              <a:t>Court rejected this outright – mentioned </a:t>
            </a:r>
            <a:r>
              <a:rPr lang="en-NZ" i="1" dirty="0" smtClean="0"/>
              <a:t>Balfour </a:t>
            </a:r>
            <a:r>
              <a:rPr lang="en-NZ" dirty="0" smtClean="0"/>
              <a:t>and AU case of </a:t>
            </a:r>
            <a:r>
              <a:rPr lang="en-NZ" i="1" dirty="0" err="1" smtClean="0"/>
              <a:t>Roufos</a:t>
            </a:r>
            <a:r>
              <a:rPr lang="en-NZ" i="1" dirty="0" smtClean="0"/>
              <a:t>  v Brewster</a:t>
            </a:r>
          </a:p>
          <a:p>
            <a:endParaRPr lang="en-NZ" i="1" dirty="0" smtClean="0"/>
          </a:p>
          <a:p>
            <a:r>
              <a:rPr lang="en-NZ" dirty="0" smtClean="0"/>
              <a:t>Straightforward illustration of application of established English legal principle in the Pacific</a:t>
            </a:r>
            <a:endParaRPr lang="en-NZ"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NZ" dirty="0" smtClean="0"/>
              <a:t>Case 2: </a:t>
            </a:r>
            <a:r>
              <a:rPr lang="en-NZ" dirty="0" err="1" smtClean="0"/>
              <a:t>Chand</a:t>
            </a:r>
            <a:r>
              <a:rPr lang="en-NZ" dirty="0" smtClean="0"/>
              <a:t> v Kumar (Fiji)</a:t>
            </a:r>
            <a:endParaRPr lang="en-NZ" dirty="0"/>
          </a:p>
        </p:txBody>
      </p:sp>
      <p:sp>
        <p:nvSpPr>
          <p:cNvPr id="3" name="Content Placeholder 2"/>
          <p:cNvSpPr>
            <a:spLocks noGrp="1"/>
          </p:cNvSpPr>
          <p:nvPr>
            <p:ph sz="quarter" idx="1"/>
          </p:nvPr>
        </p:nvSpPr>
        <p:spPr/>
        <p:txBody>
          <a:bodyPr>
            <a:normAutofit fontScale="92500" lnSpcReduction="20000"/>
          </a:bodyPr>
          <a:lstStyle/>
          <a:p>
            <a:r>
              <a:rPr lang="en-NZ" dirty="0" err="1" smtClean="0"/>
              <a:t>Chand</a:t>
            </a:r>
            <a:r>
              <a:rPr lang="en-NZ" dirty="0" smtClean="0"/>
              <a:t> nephew of Kumar. Two contracts. One for </a:t>
            </a:r>
            <a:r>
              <a:rPr lang="en-NZ" dirty="0" err="1" smtClean="0"/>
              <a:t>Chand</a:t>
            </a:r>
            <a:r>
              <a:rPr lang="en-NZ" dirty="0" smtClean="0"/>
              <a:t> to buy house from Kumar. One for </a:t>
            </a:r>
            <a:r>
              <a:rPr lang="en-NZ" dirty="0" err="1" smtClean="0"/>
              <a:t>Chand</a:t>
            </a:r>
            <a:r>
              <a:rPr lang="en-NZ" dirty="0" smtClean="0"/>
              <a:t> to rent house from Kumar. Tenancy agreement an interim arrangement whilst house sale was sorted out. </a:t>
            </a:r>
          </a:p>
          <a:p>
            <a:endParaRPr lang="en-NZ" dirty="0" smtClean="0"/>
          </a:p>
          <a:p>
            <a:r>
              <a:rPr lang="en-NZ" dirty="0" smtClean="0"/>
              <a:t>Court found the house sale agreement was not legally binding due on grounds unrelated to intention.</a:t>
            </a:r>
          </a:p>
          <a:p>
            <a:endParaRPr lang="en-NZ" dirty="0" smtClean="0"/>
          </a:p>
          <a:p>
            <a:r>
              <a:rPr lang="en-NZ" dirty="0" smtClean="0"/>
              <a:t>Court found tenancy agreement not binding/legally enforceable as it was a family arrangement – even though it was in writing.</a:t>
            </a:r>
            <a:endParaRPr lang="en-NZ"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NZ" dirty="0" err="1" smtClean="0"/>
              <a:t>Chand</a:t>
            </a:r>
            <a:r>
              <a:rPr lang="en-NZ" dirty="0" smtClean="0"/>
              <a:t> continued</a:t>
            </a:r>
            <a:endParaRPr lang="en-NZ" dirty="0"/>
          </a:p>
        </p:txBody>
      </p:sp>
      <p:sp>
        <p:nvSpPr>
          <p:cNvPr id="3" name="Content Placeholder 2"/>
          <p:cNvSpPr>
            <a:spLocks noGrp="1"/>
          </p:cNvSpPr>
          <p:nvPr>
            <p:ph sz="quarter" idx="1"/>
          </p:nvPr>
        </p:nvSpPr>
        <p:spPr>
          <a:xfrm>
            <a:off x="612648" y="1600200"/>
            <a:ext cx="8153400" cy="5257800"/>
          </a:xfrm>
        </p:spPr>
        <p:txBody>
          <a:bodyPr>
            <a:normAutofit fontScale="70000" lnSpcReduction="20000"/>
          </a:bodyPr>
          <a:lstStyle/>
          <a:p>
            <a:r>
              <a:rPr lang="en-US" i="1" dirty="0" smtClean="0"/>
              <a:t>This is another of those family disputes which take up a considerable amount of the time and resources of this Court. My experience so far is that these cases make up about 75% of the case load. It is true that a person is entitled to his day in Court but there must be a better and more efficient and less antagonistic way of resolving such disputes. Most of such disputes scream for settlement out of court and the legal profession could greatly assist the functioning of this Court by a more aggressive approach to settlement.</a:t>
            </a:r>
          </a:p>
          <a:p>
            <a:endParaRPr lang="en-US" i="1" dirty="0" smtClean="0"/>
          </a:p>
          <a:p>
            <a:r>
              <a:rPr lang="en-US" dirty="0" smtClean="0"/>
              <a:t>Decision can be read as an expression of a cultural context that does not comfortably </a:t>
            </a:r>
            <a:r>
              <a:rPr lang="en-US" dirty="0" err="1" smtClean="0"/>
              <a:t>recognise</a:t>
            </a:r>
            <a:r>
              <a:rPr lang="en-US" dirty="0" smtClean="0"/>
              <a:t> the legitimacy of the State in resolving domestic disputes.</a:t>
            </a:r>
          </a:p>
          <a:p>
            <a:endParaRPr lang="en-NZ" dirty="0" smtClean="0"/>
          </a:p>
          <a:p>
            <a:r>
              <a:rPr lang="en-US" dirty="0" smtClean="0"/>
              <a:t>Another interpretation located within the local context of restorative justice is also possible, as no winner and loser – instead both sides lost/won something  </a:t>
            </a:r>
          </a:p>
          <a:p>
            <a:endParaRPr lang="en-US" dirty="0" smtClean="0"/>
          </a:p>
          <a:p>
            <a:r>
              <a:rPr lang="en-US" dirty="0" smtClean="0"/>
              <a:t>On both readings of the case, although English common law principles may not have been applied rigorously, a suitably (P)pacific outcome was achieved. </a:t>
            </a:r>
            <a:endParaRPr lang="en-NZ" dirty="0" smtClean="0"/>
          </a:p>
          <a:p>
            <a:endParaRPr lang="en-NZ" i="1" dirty="0" smtClean="0"/>
          </a:p>
          <a:p>
            <a:endParaRPr lang="en-NZ" dirty="0" smtClean="0"/>
          </a:p>
          <a:p>
            <a:endParaRPr lang="en-NZ"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NZ" dirty="0" smtClean="0"/>
              <a:t>Case 3: </a:t>
            </a:r>
            <a:r>
              <a:rPr lang="en-NZ" dirty="0" err="1" smtClean="0"/>
              <a:t>Reweru</a:t>
            </a:r>
            <a:r>
              <a:rPr lang="en-NZ" dirty="0" smtClean="0"/>
              <a:t> v </a:t>
            </a:r>
            <a:r>
              <a:rPr lang="en-NZ" dirty="0" err="1" smtClean="0"/>
              <a:t>Agigo</a:t>
            </a:r>
            <a:r>
              <a:rPr lang="en-NZ" dirty="0" smtClean="0"/>
              <a:t> (Nauru)</a:t>
            </a:r>
            <a:endParaRPr lang="en-NZ" dirty="0"/>
          </a:p>
        </p:txBody>
      </p:sp>
      <p:sp>
        <p:nvSpPr>
          <p:cNvPr id="3" name="Content Placeholder 2"/>
          <p:cNvSpPr>
            <a:spLocks noGrp="1"/>
          </p:cNvSpPr>
          <p:nvPr>
            <p:ph sz="quarter" idx="1"/>
          </p:nvPr>
        </p:nvSpPr>
        <p:spPr/>
        <p:txBody>
          <a:bodyPr>
            <a:normAutofit fontScale="92500"/>
          </a:bodyPr>
          <a:lstStyle/>
          <a:p>
            <a:r>
              <a:rPr lang="en-NZ" dirty="0" smtClean="0"/>
              <a:t>Parties related – nephew/uncle &amp; spouses. P</a:t>
            </a:r>
            <a:r>
              <a:rPr lang="en-US" dirty="0" err="1" smtClean="0"/>
              <a:t>laintiffs</a:t>
            </a:r>
            <a:r>
              <a:rPr lang="en-US" dirty="0" smtClean="0"/>
              <a:t> had a motorcycle import and sale business. The defendants were awarded a </a:t>
            </a:r>
            <a:r>
              <a:rPr lang="en-US" dirty="0" err="1" smtClean="0"/>
              <a:t>govt</a:t>
            </a:r>
            <a:r>
              <a:rPr lang="en-US" dirty="0" smtClean="0"/>
              <a:t> contract to import motorcycles. Parties made an oral agreement for plaintiffs to do import for defendants. Question arose of whether defendants had to pay import costs</a:t>
            </a:r>
          </a:p>
          <a:p>
            <a:endParaRPr lang="en-US" dirty="0" smtClean="0"/>
          </a:p>
          <a:p>
            <a:r>
              <a:rPr lang="en-US" dirty="0" smtClean="0"/>
              <a:t>Case straddles intention to form a contract &amp; intention examined to determine construction of oral contract</a:t>
            </a:r>
            <a:endParaRPr lang="en-NZ"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NZ" dirty="0" err="1" smtClean="0"/>
              <a:t>Reweru</a:t>
            </a:r>
            <a:r>
              <a:rPr lang="en-NZ" dirty="0" smtClean="0"/>
              <a:t> continued</a:t>
            </a:r>
            <a:endParaRPr lang="en-NZ" dirty="0"/>
          </a:p>
        </p:txBody>
      </p:sp>
      <p:sp>
        <p:nvSpPr>
          <p:cNvPr id="3" name="Content Placeholder 2"/>
          <p:cNvSpPr>
            <a:spLocks noGrp="1"/>
          </p:cNvSpPr>
          <p:nvPr>
            <p:ph sz="quarter" idx="1"/>
          </p:nvPr>
        </p:nvSpPr>
        <p:spPr>
          <a:xfrm>
            <a:off x="612648" y="1600200"/>
            <a:ext cx="8153400" cy="5257800"/>
          </a:xfrm>
        </p:spPr>
        <p:txBody>
          <a:bodyPr>
            <a:normAutofit fontScale="70000" lnSpcReduction="20000"/>
          </a:bodyPr>
          <a:lstStyle/>
          <a:p>
            <a:r>
              <a:rPr lang="en-NZ" dirty="0" smtClean="0"/>
              <a:t>NO OBLIGATION:</a:t>
            </a:r>
          </a:p>
          <a:p>
            <a:pPr lvl="1"/>
            <a:r>
              <a:rPr lang="en-AU" i="1" dirty="0" smtClean="0"/>
              <a:t>The plaintiffs assumed this was a purely business arrangement and proceeded on that basis; whereas the defendants saw it as a business cum family arrangement benefiting both nephew and uncle. This coloured the parties' respective understanding of what the transaction including the sharing of costs entailed. ..</a:t>
            </a:r>
          </a:p>
          <a:p>
            <a:pPr lvl="1"/>
            <a:endParaRPr lang="en-NZ" sz="2500" i="1" dirty="0" smtClean="0"/>
          </a:p>
          <a:p>
            <a:pPr lvl="1"/>
            <a:r>
              <a:rPr lang="en-AU" i="1" dirty="0" smtClean="0"/>
              <a:t>The initial approach to the first plaintiff by the first defendant had been on the basis of their close blood relationship. The defendants were prepared to share the 'windfall' of the Government contract with their close relatives but the plaintiffs clearly perceived matters from another perspective.</a:t>
            </a:r>
          </a:p>
          <a:p>
            <a:endParaRPr lang="en-AU" sz="3200" dirty="0" smtClean="0"/>
          </a:p>
          <a:p>
            <a:r>
              <a:rPr lang="en-US" sz="3200" dirty="0" smtClean="0"/>
              <a:t>Judge appeared to take into account the cultural considerations that a reasonable Nauruan would be operating under in order to determine whether a contract had been formed. </a:t>
            </a:r>
          </a:p>
          <a:p>
            <a:endParaRPr lang="en-US" sz="3200" dirty="0" smtClean="0"/>
          </a:p>
          <a:p>
            <a:r>
              <a:rPr lang="en-US" sz="3200" dirty="0" smtClean="0"/>
              <a:t>Common law principle, not altered, but presumption stronger in the Pacific than contemporary Aus/NZ/UK maybe</a:t>
            </a:r>
            <a:endParaRPr lang="en-AU" sz="3800" dirty="0" smtClean="0"/>
          </a:p>
          <a:p>
            <a:endParaRPr lang="en-AU" sz="3200" dirty="0" smtClean="0"/>
          </a:p>
          <a:p>
            <a:endParaRPr lang="en-NZ" sz="2800" dirty="0" smtClean="0"/>
          </a:p>
          <a:p>
            <a:pPr lvl="1">
              <a:buNone/>
            </a:pPr>
            <a:endParaRPr lang="en-NZ"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NZ" dirty="0" smtClean="0"/>
              <a:t>Summary</a:t>
            </a:r>
            <a:endParaRPr lang="en-NZ" dirty="0"/>
          </a:p>
        </p:txBody>
      </p:sp>
      <p:sp>
        <p:nvSpPr>
          <p:cNvPr id="3" name="Content Placeholder 2"/>
          <p:cNvSpPr>
            <a:spLocks noGrp="1"/>
          </p:cNvSpPr>
          <p:nvPr>
            <p:ph sz="quarter" idx="1"/>
          </p:nvPr>
        </p:nvSpPr>
        <p:spPr/>
        <p:txBody>
          <a:bodyPr>
            <a:normAutofit lnSpcReduction="10000"/>
          </a:bodyPr>
          <a:lstStyle/>
          <a:p>
            <a:r>
              <a:rPr lang="en-NZ" dirty="0" smtClean="0"/>
              <a:t>Cases suggest gentle evolution </a:t>
            </a:r>
          </a:p>
          <a:p>
            <a:pPr lvl="1"/>
            <a:r>
              <a:rPr lang="en-NZ" dirty="0" smtClean="0"/>
              <a:t>common law principle being interpreted and evolving into stronger presumption in light of cultural  context</a:t>
            </a:r>
          </a:p>
          <a:p>
            <a:pPr lvl="2"/>
            <a:r>
              <a:rPr lang="en-NZ" dirty="0" err="1" smtClean="0"/>
              <a:t>Cf</a:t>
            </a:r>
            <a:r>
              <a:rPr lang="en-NZ" dirty="0" smtClean="0"/>
              <a:t> Australia, presumption weakening due to cultural context that rejects public/private distinction as being an aspect of discrimination against women</a:t>
            </a:r>
          </a:p>
          <a:p>
            <a:endParaRPr lang="en-NZ" dirty="0" smtClean="0"/>
          </a:p>
          <a:p>
            <a:r>
              <a:rPr lang="en-NZ" dirty="0" smtClean="0"/>
              <a:t>Caution in summary</a:t>
            </a:r>
          </a:p>
          <a:p>
            <a:pPr lvl="1"/>
            <a:r>
              <a:rPr lang="en-NZ" dirty="0" smtClean="0"/>
              <a:t>3 cases from different jurisdictions do not show consistent local development in any one jurisdiction</a:t>
            </a:r>
          </a:p>
          <a:p>
            <a:pPr lvl="1"/>
            <a:r>
              <a:rPr lang="en-NZ" dirty="0" smtClean="0"/>
              <a:t>Worth tracking as more cases are decided</a:t>
            </a:r>
            <a:endParaRPr lang="en-NZ"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228600"/>
            <a:ext cx="8604448" cy="990600"/>
          </a:xfrm>
        </p:spPr>
        <p:txBody>
          <a:bodyPr>
            <a:noAutofit/>
          </a:bodyPr>
          <a:lstStyle/>
          <a:p>
            <a:r>
              <a:rPr lang="en-NZ" sz="2800" dirty="0" smtClean="0"/>
              <a:t>3. Post-contractual behaviour &amp; interpretation of contracts</a:t>
            </a:r>
            <a:endParaRPr lang="en-NZ" sz="2800" dirty="0"/>
          </a:p>
        </p:txBody>
      </p:sp>
      <p:sp>
        <p:nvSpPr>
          <p:cNvPr id="3" name="Content Placeholder 2"/>
          <p:cNvSpPr>
            <a:spLocks noGrp="1"/>
          </p:cNvSpPr>
          <p:nvPr>
            <p:ph sz="quarter" idx="1"/>
          </p:nvPr>
        </p:nvSpPr>
        <p:spPr/>
        <p:txBody>
          <a:bodyPr/>
          <a:lstStyle/>
          <a:p>
            <a:r>
              <a:rPr lang="en-NZ" dirty="0" smtClean="0"/>
              <a:t>English common law</a:t>
            </a:r>
          </a:p>
          <a:p>
            <a:pPr lvl="1"/>
            <a:r>
              <a:rPr lang="en-NZ" dirty="0" smtClean="0"/>
              <a:t>Post-contractual behaviour cannot be used as an aid to interpreting what the terms of a contract mean</a:t>
            </a:r>
          </a:p>
          <a:p>
            <a:pPr lvl="1"/>
            <a:endParaRPr lang="en-NZ" dirty="0" smtClean="0"/>
          </a:p>
          <a:p>
            <a:r>
              <a:rPr lang="en-NZ" dirty="0" smtClean="0"/>
              <a:t>NZ divergence (a bit radical/controversial)</a:t>
            </a:r>
          </a:p>
          <a:p>
            <a:pPr lvl="1"/>
            <a:r>
              <a:rPr lang="en-NZ" dirty="0" smtClean="0"/>
              <a:t>Post-contractual behaviour can be used as an aid to interpreting contracts</a:t>
            </a:r>
            <a:endParaRPr lang="en-NZ"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NZ" dirty="0" err="1" smtClean="0"/>
              <a:t>Dinh</a:t>
            </a:r>
            <a:r>
              <a:rPr lang="en-NZ" dirty="0" smtClean="0"/>
              <a:t> v Samuel (Vanuatu)</a:t>
            </a:r>
            <a:endParaRPr lang="en-NZ" dirty="0"/>
          </a:p>
        </p:txBody>
      </p:sp>
      <p:sp>
        <p:nvSpPr>
          <p:cNvPr id="3" name="Content Placeholder 2"/>
          <p:cNvSpPr>
            <a:spLocks noGrp="1"/>
          </p:cNvSpPr>
          <p:nvPr>
            <p:ph sz="quarter" idx="1"/>
          </p:nvPr>
        </p:nvSpPr>
        <p:spPr>
          <a:xfrm>
            <a:off x="612648" y="1600200"/>
            <a:ext cx="8153400" cy="5257800"/>
          </a:xfrm>
        </p:spPr>
        <p:txBody>
          <a:bodyPr>
            <a:normAutofit lnSpcReduction="10000"/>
          </a:bodyPr>
          <a:lstStyle/>
          <a:p>
            <a:r>
              <a:rPr lang="en-NZ" dirty="0" smtClean="0"/>
              <a:t>S Ct adopted NZ divergence and allowed post-contractual behaviour to determine meaning of contract</a:t>
            </a:r>
          </a:p>
          <a:p>
            <a:pPr lvl="1"/>
            <a:r>
              <a:rPr lang="en-NZ" dirty="0" smtClean="0"/>
              <a:t>S Ct also found that words of the contract were only capable of one meaning but used post-contractual behaviour to override </a:t>
            </a:r>
            <a:r>
              <a:rPr lang="en-NZ" smtClean="0"/>
              <a:t>this construction </a:t>
            </a:r>
            <a:r>
              <a:rPr lang="en-NZ" dirty="0" smtClean="0"/>
              <a:t>– so pushed NZ decision/implications even further</a:t>
            </a:r>
          </a:p>
          <a:p>
            <a:endParaRPr lang="en-NZ" dirty="0" smtClean="0"/>
          </a:p>
          <a:p>
            <a:r>
              <a:rPr lang="en-NZ" dirty="0" smtClean="0"/>
              <a:t>CA did not directly discuss whether NZ approach a valid part of Vanuatu’s law – despite the argument that it should not be adopted being directly placed in front of it</a:t>
            </a:r>
          </a:p>
          <a:p>
            <a:endParaRPr lang="en-NZ"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NZ" dirty="0" smtClean="0"/>
              <a:t>Commentary</a:t>
            </a:r>
            <a:endParaRPr lang="en-NZ" dirty="0"/>
          </a:p>
        </p:txBody>
      </p:sp>
      <p:sp>
        <p:nvSpPr>
          <p:cNvPr id="3" name="Content Placeholder 2"/>
          <p:cNvSpPr>
            <a:spLocks noGrp="1"/>
          </p:cNvSpPr>
          <p:nvPr>
            <p:ph sz="quarter" idx="1"/>
          </p:nvPr>
        </p:nvSpPr>
        <p:spPr>
          <a:xfrm>
            <a:off x="612648" y="1600200"/>
            <a:ext cx="8153400" cy="5257800"/>
          </a:xfrm>
        </p:spPr>
        <p:txBody>
          <a:bodyPr>
            <a:normAutofit fontScale="55000" lnSpcReduction="20000"/>
          </a:bodyPr>
          <a:lstStyle/>
          <a:p>
            <a:r>
              <a:rPr lang="en-US" dirty="0" smtClean="0"/>
              <a:t>The Supreme Court judge, Justice </a:t>
            </a:r>
            <a:r>
              <a:rPr lang="en-US" dirty="0" err="1" smtClean="0"/>
              <a:t>Harrop</a:t>
            </a:r>
            <a:r>
              <a:rPr lang="en-US" dirty="0" smtClean="0"/>
              <a:t>, New Zealand judge on a 2 year </a:t>
            </a:r>
            <a:r>
              <a:rPr lang="en-US" dirty="0" err="1" smtClean="0"/>
              <a:t>secondment</a:t>
            </a:r>
            <a:r>
              <a:rPr lang="en-US" dirty="0" smtClean="0"/>
              <a:t> </a:t>
            </a:r>
          </a:p>
          <a:p>
            <a:endParaRPr lang="en-US" dirty="0" smtClean="0"/>
          </a:p>
          <a:p>
            <a:r>
              <a:rPr lang="en-US" dirty="0" smtClean="0"/>
              <a:t>May simply be a case of a New Zealand judge preferring to apply New Zealand law</a:t>
            </a:r>
          </a:p>
          <a:p>
            <a:pPr lvl="1"/>
            <a:r>
              <a:rPr lang="en-US" dirty="0" smtClean="0"/>
              <a:t>dangerous for the stability of common law </a:t>
            </a:r>
          </a:p>
          <a:p>
            <a:pPr lvl="1"/>
            <a:r>
              <a:rPr lang="en-US" dirty="0" smtClean="0"/>
              <a:t> Vanuatu has many judges passing through on short term contracts, and if they all choose to bring divergent legal principles from their countries of origin with them may lead to considerable uncertainty in the law</a:t>
            </a:r>
          </a:p>
          <a:p>
            <a:pPr lvl="1"/>
            <a:endParaRPr lang="en-US" dirty="0" smtClean="0"/>
          </a:p>
          <a:p>
            <a:r>
              <a:rPr lang="en-US" dirty="0" smtClean="0"/>
              <a:t>May be a case of intentional development of authentic local common law (simplifying to avoid technicalities) BUT:</a:t>
            </a:r>
          </a:p>
          <a:p>
            <a:pPr lvl="1"/>
            <a:r>
              <a:rPr lang="en-US" dirty="0" smtClean="0"/>
              <a:t>Dangerous as the lack of reasoning means it is not possible to determine the policy underlying the decision and to evaluate whether this policy is appropriate for Vanuatu</a:t>
            </a:r>
            <a:endParaRPr lang="en-NZ" dirty="0" smtClean="0"/>
          </a:p>
          <a:p>
            <a:pPr lvl="1"/>
            <a:r>
              <a:rPr lang="en-US" dirty="0" smtClean="0"/>
              <a:t>No discussion from a doctrinal perspective (acknowledging that Vanuatu had adopted the UK approach as part of constitutional transition provisions, but that adopted law should only apply as a far as it is suitable for local circumstances.)</a:t>
            </a:r>
          </a:p>
          <a:p>
            <a:pPr lvl="1"/>
            <a:r>
              <a:rPr lang="en-US" dirty="0" smtClean="0"/>
              <a:t>No discussion of why New Zealand position was more appropriate for Vanuatu’s circumstances and should be preferred to the UK position. </a:t>
            </a:r>
          </a:p>
          <a:p>
            <a:pPr>
              <a:buNone/>
            </a:pPr>
            <a:endParaRPr lang="en-US" dirty="0" smtClean="0"/>
          </a:p>
          <a:p>
            <a:r>
              <a:rPr lang="en-US" dirty="0" smtClean="0"/>
              <a:t>Whilst Court of Appeal should act as </a:t>
            </a:r>
            <a:r>
              <a:rPr lang="en-US" dirty="0" err="1" smtClean="0"/>
              <a:t>stabilising</a:t>
            </a:r>
            <a:r>
              <a:rPr lang="en-US" dirty="0" smtClean="0"/>
              <a:t> factor, discussing issues of divergence as the arise and area appealed in this case it did not do so</a:t>
            </a:r>
          </a:p>
          <a:p>
            <a:endParaRPr lang="en-NZ"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NZ" sz="3600" dirty="0" smtClean="0"/>
              <a:t>4: Conclusion: implications for law teachers</a:t>
            </a:r>
            <a:endParaRPr lang="en-NZ" sz="3600" dirty="0"/>
          </a:p>
        </p:txBody>
      </p:sp>
      <p:sp>
        <p:nvSpPr>
          <p:cNvPr id="3" name="Content Placeholder 2"/>
          <p:cNvSpPr>
            <a:spLocks noGrp="1"/>
          </p:cNvSpPr>
          <p:nvPr>
            <p:ph sz="quarter" idx="1"/>
          </p:nvPr>
        </p:nvSpPr>
        <p:spPr>
          <a:xfrm>
            <a:off x="612648" y="1600200"/>
            <a:ext cx="8153400" cy="5257800"/>
          </a:xfrm>
        </p:spPr>
        <p:txBody>
          <a:bodyPr>
            <a:normAutofit fontScale="77500" lnSpcReduction="20000"/>
          </a:bodyPr>
          <a:lstStyle/>
          <a:p>
            <a:r>
              <a:rPr lang="en-AU" dirty="0" smtClean="0"/>
              <a:t>No clear examples of principled, explicitly reasoned, evolution of local common law in paper</a:t>
            </a:r>
          </a:p>
          <a:p>
            <a:endParaRPr lang="en-AU" dirty="0" smtClean="0"/>
          </a:p>
          <a:p>
            <a:r>
              <a:rPr lang="en-AU" dirty="0" smtClean="0"/>
              <a:t>Lack of judicial clarity affected by counsels’ arguments? </a:t>
            </a:r>
          </a:p>
          <a:p>
            <a:endParaRPr lang="en-AU" dirty="0" smtClean="0"/>
          </a:p>
          <a:p>
            <a:r>
              <a:rPr lang="en-AU" dirty="0" smtClean="0"/>
              <a:t>Divergence in UK/Aus/NZ/(Canada, others?) common law = opportunity for law teachers to explore constitutionally based divergence arguments </a:t>
            </a:r>
          </a:p>
          <a:p>
            <a:endParaRPr lang="en-AU" dirty="0" smtClean="0"/>
          </a:p>
          <a:p>
            <a:r>
              <a:rPr lang="en-AU" dirty="0" smtClean="0"/>
              <a:t>Law students trained to argue about divergence (might) = counsel who do argue about divergence in court</a:t>
            </a:r>
          </a:p>
          <a:p>
            <a:endParaRPr lang="en-AU" dirty="0" smtClean="0"/>
          </a:p>
          <a:p>
            <a:r>
              <a:rPr lang="en-AU" dirty="0" smtClean="0"/>
              <a:t>Then we may see the emergence of more principled Pacific case law that fulfils the post-colonial hopes of the development of locally-appropriate legal rules. </a:t>
            </a:r>
            <a:endParaRPr lang="en-NZ" dirty="0" smtClean="0"/>
          </a:p>
          <a:p>
            <a:endParaRPr lang="en-NZ"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edian">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Median</Template>
  <TotalTime>746</TotalTime>
  <Words>1839</Words>
  <Application>Microsoft Office PowerPoint</Application>
  <PresentationFormat>On-screen Show (4:3)</PresentationFormat>
  <Paragraphs>123</Paragraphs>
  <Slides>17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17</vt:i4>
      </vt:variant>
    </vt:vector>
  </HeadingPairs>
  <TitlesOfParts>
    <vt:vector size="21" baseType="lpstr">
      <vt:lpstr>Tw Cen MT</vt:lpstr>
      <vt:lpstr>Wingdings</vt:lpstr>
      <vt:lpstr>Wingdings 2</vt:lpstr>
      <vt:lpstr>Median</vt:lpstr>
      <vt:lpstr>EVOLUTION IN PACIFIC CONTRACT LAW:  CONSISTENCY, IRRATIONALITY OR THE EMERGENCE OF AUTHENTIC LOCAL COMMON LAW?   Anita Jowitt University of the South Pacific  </vt:lpstr>
      <vt:lpstr>From ALTA day 1/Law &amp; Culture</vt:lpstr>
      <vt:lpstr>1. Post-colonial divergence: foundations</vt:lpstr>
      <vt:lpstr>Other Pacific examples</vt:lpstr>
      <vt:lpstr>Pacific examples continued</vt:lpstr>
      <vt:lpstr>Why focus on contract?</vt:lpstr>
      <vt:lpstr>2: Intention in family &amp; social arrangements</vt:lpstr>
      <vt:lpstr>Case 1: Vave (SI)</vt:lpstr>
      <vt:lpstr>Case 2: Chand v Kumar (Fiji)</vt:lpstr>
      <vt:lpstr>Chand continued</vt:lpstr>
      <vt:lpstr>Case 3: Reweru v Agigo (Nauru)</vt:lpstr>
      <vt:lpstr>Reweru continued</vt:lpstr>
      <vt:lpstr>Summary</vt:lpstr>
      <vt:lpstr>3. Post-contractual behaviour &amp; interpretation of contracts</vt:lpstr>
      <vt:lpstr>Dinh v Samuel (Vanuatu)</vt:lpstr>
      <vt:lpstr>Commentary</vt:lpstr>
      <vt:lpstr>4: Conclusion: implications for law teachers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jowitt</dc:creator>
  <cp:lastModifiedBy>jowitt_a</cp:lastModifiedBy>
  <cp:revision>44</cp:revision>
  <dcterms:created xsi:type="dcterms:W3CDTF">2016-07-07T07:05:31Z</dcterms:created>
  <dcterms:modified xsi:type="dcterms:W3CDTF">2016-07-10T23:18:27Z</dcterms:modified>
</cp:coreProperties>
</file>