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handoutMasterIdLst>
    <p:handoutMasterId r:id="rId21"/>
  </p:handoutMasterIdLst>
  <p:sldIdLst>
    <p:sldId id="257" r:id="rId2"/>
    <p:sldId id="271" r:id="rId3"/>
    <p:sldId id="328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12" r:id="rId19"/>
    <p:sldId id="313" r:id="rId20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 Age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18-23</c:v>
                </c:pt>
                <c:pt idx="1">
                  <c:v>24-29</c:v>
                </c:pt>
                <c:pt idx="2">
                  <c:v>30-35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11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Descendant of Girmitiya?</a:t>
            </a:r>
          </a:p>
        </c:rich>
      </c:tx>
      <c:layout/>
      <c:overlay val="0"/>
    </c:title>
    <c:autoTitleDeleted val="0"/>
    <c:view3D>
      <c:rotX val="7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Descendent of Girmitiya?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Yes </c:v>
                </c:pt>
                <c:pt idx="1">
                  <c:v>No </c:v>
                </c:pt>
                <c:pt idx="2">
                  <c:v>Note sure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0.76666666666666672</c:v>
                </c:pt>
                <c:pt idx="1">
                  <c:v>8.3333333333333329E-2</c:v>
                </c:pt>
                <c:pt idx="2">
                  <c:v>0.13333333333333333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Level of Knowledge of Respondents 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Level of knowledge of respondents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Very poor</c:v>
                </c:pt>
                <c:pt idx="1">
                  <c:v>Average</c:v>
                </c:pt>
                <c:pt idx="2">
                  <c:v>Average</c:v>
                </c:pt>
                <c:pt idx="3">
                  <c:v>Above average</c:v>
                </c:pt>
                <c:pt idx="4">
                  <c:v>Excellent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0.16666666666666666</c:v>
                </c:pt>
                <c:pt idx="1">
                  <c:v>0.23333333333333334</c:v>
                </c:pt>
                <c:pt idx="2">
                  <c:v>0.45</c:v>
                </c:pt>
                <c:pt idx="3">
                  <c:v>0.13333333333333333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01401840"/>
        <c:axId val="101402400"/>
      </c:barChart>
      <c:catAx>
        <c:axId val="101401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01402400"/>
        <c:crosses val="autoZero"/>
        <c:auto val="1"/>
        <c:lblAlgn val="ctr"/>
        <c:lblOffset val="100"/>
        <c:noMultiLvlLbl val="0"/>
      </c:catAx>
      <c:valAx>
        <c:axId val="10140240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0140184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Source of Knowledge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Source of knowledge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Home</c:v>
                </c:pt>
                <c:pt idx="1">
                  <c:v>School</c:v>
                </c:pt>
                <c:pt idx="2">
                  <c:v>Friends</c:v>
                </c:pt>
                <c:pt idx="3">
                  <c:v>Books</c:v>
                </c:pt>
                <c:pt idx="4">
                  <c:v>Newspaper</c:v>
                </c:pt>
                <c:pt idx="5">
                  <c:v>Others: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404640"/>
        <c:axId val="101405200"/>
      </c:barChart>
      <c:catAx>
        <c:axId val="101404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1405200"/>
        <c:crosses val="autoZero"/>
        <c:auto val="1"/>
        <c:lblAlgn val="ctr"/>
        <c:lblOffset val="100"/>
        <c:noMultiLvlLbl val="0"/>
      </c:catAx>
      <c:valAx>
        <c:axId val="101405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404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Seen Photos of Girmit/Girmitiya 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Seen photos of girmit 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Where have the photos been seen?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Museum</c:v>
                </c:pt>
                <c:pt idx="1">
                  <c:v>Syria Park</c:v>
                </c:pt>
                <c:pt idx="2">
                  <c:v>West</c:v>
                </c:pt>
                <c:pt idx="3">
                  <c:v>Sand dunes</c:v>
                </c:pt>
                <c:pt idx="4">
                  <c:v>Girmit center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409120"/>
        <c:axId val="101409680"/>
      </c:barChart>
      <c:catAx>
        <c:axId val="101409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1409680"/>
        <c:crosses val="autoZero"/>
        <c:auto val="1"/>
        <c:lblAlgn val="ctr"/>
        <c:lblOffset val="100"/>
        <c:noMultiLvlLbl val="0"/>
      </c:catAx>
      <c:valAx>
        <c:axId val="101409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4091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Knowledge of Girmit Monuments 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Knowledge of girmit monuments 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30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Girmit Monuments Location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Girmit monuments location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Magazine/Newspaper</c:v>
                </c:pt>
                <c:pt idx="1">
                  <c:v>Museum</c:v>
                </c:pt>
                <c:pt idx="2">
                  <c:v>Book</c:v>
                </c:pt>
                <c:pt idx="3">
                  <c:v>Internet </c:v>
                </c:pt>
                <c:pt idx="4">
                  <c:v>National Archives</c:v>
                </c:pt>
                <c:pt idx="5">
                  <c:v>Grandparents/relatives</c:v>
                </c:pt>
                <c:pt idx="6">
                  <c:v>TV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7010464"/>
        <c:axId val="147011024"/>
      </c:barChart>
      <c:catAx>
        <c:axId val="147010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7011024"/>
        <c:crosses val="autoZero"/>
        <c:auto val="1"/>
        <c:lblAlgn val="ctr"/>
        <c:lblOffset val="100"/>
        <c:noMultiLvlLbl val="0"/>
      </c:catAx>
      <c:valAx>
        <c:axId val="147011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010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How Important to Know about Girmit 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How important to know about girmit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Not important</c:v>
                </c:pt>
                <c:pt idx="1">
                  <c:v>Slightly important</c:v>
                </c:pt>
                <c:pt idx="2">
                  <c:v>Moderately important</c:v>
                </c:pt>
                <c:pt idx="3">
                  <c:v>Important</c:v>
                </c:pt>
                <c:pt idx="4">
                  <c:v>Very important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1.6666666666666666E-2</c:v>
                </c:pt>
                <c:pt idx="1">
                  <c:v>0.11666666666666667</c:v>
                </c:pt>
                <c:pt idx="2">
                  <c:v>0.15</c:v>
                </c:pt>
                <c:pt idx="3">
                  <c:v>0.4</c:v>
                </c:pt>
                <c:pt idx="4">
                  <c:v>0.31666666666666665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7013264"/>
        <c:axId val="147013824"/>
      </c:barChart>
      <c:catAx>
        <c:axId val="1470132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7013824"/>
        <c:crosses val="autoZero"/>
        <c:auto val="1"/>
        <c:lblAlgn val="ctr"/>
        <c:lblOffset val="100"/>
        <c:noMultiLvlLbl val="0"/>
      </c:catAx>
      <c:valAx>
        <c:axId val="1470138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47013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How Important is Girmit to Fiji 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How important is girmit to Fiji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important</c:v>
                </c:pt>
                <c:pt idx="1">
                  <c:v>Slightly important</c:v>
                </c:pt>
                <c:pt idx="2">
                  <c:v>Moderately important</c:v>
                </c:pt>
                <c:pt idx="3">
                  <c:v>Important</c:v>
                </c:pt>
                <c:pt idx="4">
                  <c:v>Very important</c:v>
                </c:pt>
                <c:pt idx="5">
                  <c:v>No response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1.6666666666666666E-2</c:v>
                </c:pt>
                <c:pt idx="1">
                  <c:v>6.6666666666666666E-2</c:v>
                </c:pt>
                <c:pt idx="2">
                  <c:v>0.1</c:v>
                </c:pt>
                <c:pt idx="3">
                  <c:v>0.31666666666666665</c:v>
                </c:pt>
                <c:pt idx="4">
                  <c:v>0.46666666666666667</c:v>
                </c:pt>
                <c:pt idx="5">
                  <c:v>3.3333333333333333E-2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6647776"/>
        <c:axId val="146648336"/>
      </c:barChart>
      <c:catAx>
        <c:axId val="1466477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6648336"/>
        <c:crosses val="autoZero"/>
        <c:auto val="1"/>
        <c:lblAlgn val="ctr"/>
        <c:lblOffset val="100"/>
        <c:noMultiLvlLbl val="0"/>
      </c:catAx>
      <c:valAx>
        <c:axId val="146648336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146647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Inclusion in School Curriculum 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School curriculum 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 response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123EF-5C10-44C6-A275-4FDF14C11915}" type="doc">
      <dgm:prSet loTypeId="urn:microsoft.com/office/officeart/2005/8/layout/balance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2764679-B665-4DAA-B9CC-F1D3AB0CFA63}">
      <dgm:prSet phldrT="[Text]"/>
      <dgm:spPr/>
      <dgm:t>
        <a:bodyPr/>
        <a:lstStyle/>
        <a:p>
          <a:r>
            <a:rPr lang="en-GB"/>
            <a:t>Male</a:t>
          </a:r>
        </a:p>
      </dgm:t>
    </dgm:pt>
    <dgm:pt modelId="{5FB084D3-A887-49AF-ABE1-E0A20158F68C}" type="parTrans" cxnId="{80F876D2-20FE-4426-A411-2752758EFE74}">
      <dgm:prSet/>
      <dgm:spPr/>
      <dgm:t>
        <a:bodyPr/>
        <a:lstStyle/>
        <a:p>
          <a:endParaRPr lang="en-GB"/>
        </a:p>
      </dgm:t>
    </dgm:pt>
    <dgm:pt modelId="{A9AC64D8-6A2A-40A5-8AD8-C2080A51AE06}" type="sibTrans" cxnId="{80F876D2-20FE-4426-A411-2752758EFE74}">
      <dgm:prSet/>
      <dgm:spPr/>
      <dgm:t>
        <a:bodyPr/>
        <a:lstStyle/>
        <a:p>
          <a:endParaRPr lang="en-GB"/>
        </a:p>
      </dgm:t>
    </dgm:pt>
    <dgm:pt modelId="{37CD9455-2EBD-4079-BE22-727069856A29}">
      <dgm:prSet phldrT="[Text]"/>
      <dgm:spPr/>
      <dgm:t>
        <a:bodyPr/>
        <a:lstStyle/>
        <a:p>
          <a:r>
            <a:rPr lang="en-GB"/>
            <a:t>32</a:t>
          </a:r>
        </a:p>
      </dgm:t>
    </dgm:pt>
    <dgm:pt modelId="{C26D8D1A-A076-47E5-B004-7F145627F5CA}" type="parTrans" cxnId="{23E9D8F8-572F-44F4-884C-EDD54A4A09B6}">
      <dgm:prSet/>
      <dgm:spPr/>
      <dgm:t>
        <a:bodyPr/>
        <a:lstStyle/>
        <a:p>
          <a:endParaRPr lang="en-GB"/>
        </a:p>
      </dgm:t>
    </dgm:pt>
    <dgm:pt modelId="{AEDDF07E-7208-4CFE-95B1-4E94D9037B22}" type="sibTrans" cxnId="{23E9D8F8-572F-44F4-884C-EDD54A4A09B6}">
      <dgm:prSet/>
      <dgm:spPr/>
      <dgm:t>
        <a:bodyPr/>
        <a:lstStyle/>
        <a:p>
          <a:endParaRPr lang="en-GB"/>
        </a:p>
      </dgm:t>
    </dgm:pt>
    <dgm:pt modelId="{0955F0C7-8FDB-46A4-94C5-DE28707E2C8E}">
      <dgm:prSet phldrT="[Text]"/>
      <dgm:spPr/>
      <dgm:t>
        <a:bodyPr/>
        <a:lstStyle/>
        <a:p>
          <a:r>
            <a:rPr lang="en-GB"/>
            <a:t>Female</a:t>
          </a:r>
        </a:p>
      </dgm:t>
    </dgm:pt>
    <dgm:pt modelId="{E86662B6-F439-410D-AB6E-DD7942056AD8}" type="parTrans" cxnId="{8D145DDA-24FA-40CB-BCDB-4D83C6078339}">
      <dgm:prSet/>
      <dgm:spPr/>
      <dgm:t>
        <a:bodyPr/>
        <a:lstStyle/>
        <a:p>
          <a:endParaRPr lang="en-GB"/>
        </a:p>
      </dgm:t>
    </dgm:pt>
    <dgm:pt modelId="{E516FA16-E50D-476F-B254-B46AF6373511}" type="sibTrans" cxnId="{8D145DDA-24FA-40CB-BCDB-4D83C6078339}">
      <dgm:prSet/>
      <dgm:spPr/>
      <dgm:t>
        <a:bodyPr/>
        <a:lstStyle/>
        <a:p>
          <a:endParaRPr lang="en-GB"/>
        </a:p>
      </dgm:t>
    </dgm:pt>
    <dgm:pt modelId="{6C37E97D-1199-4EDC-9849-158606F40E59}">
      <dgm:prSet phldrT="[Text]"/>
      <dgm:spPr/>
      <dgm:t>
        <a:bodyPr/>
        <a:lstStyle/>
        <a:p>
          <a:r>
            <a:rPr lang="en-GB"/>
            <a:t>28</a:t>
          </a:r>
        </a:p>
      </dgm:t>
    </dgm:pt>
    <dgm:pt modelId="{FD702A92-8962-4107-803F-91B27D2D7819}" type="parTrans" cxnId="{687C3CEC-9D29-445B-9677-5F7A4FD83015}">
      <dgm:prSet/>
      <dgm:spPr/>
      <dgm:t>
        <a:bodyPr/>
        <a:lstStyle/>
        <a:p>
          <a:endParaRPr lang="en-GB"/>
        </a:p>
      </dgm:t>
    </dgm:pt>
    <dgm:pt modelId="{C3CDFF74-3560-401C-B1C6-FBA9F74F8FDF}" type="sibTrans" cxnId="{687C3CEC-9D29-445B-9677-5F7A4FD83015}">
      <dgm:prSet/>
      <dgm:spPr/>
      <dgm:t>
        <a:bodyPr/>
        <a:lstStyle/>
        <a:p>
          <a:endParaRPr lang="en-GB"/>
        </a:p>
      </dgm:t>
    </dgm:pt>
    <dgm:pt modelId="{07173F12-EF2D-4831-8B71-86EFC51B472A}" type="pres">
      <dgm:prSet presAssocID="{7F7123EF-5C10-44C6-A275-4FDF14C11915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0572DCC-CC2E-48DA-A612-91D59737AFE4}" type="pres">
      <dgm:prSet presAssocID="{7F7123EF-5C10-44C6-A275-4FDF14C11915}" presName="dummyMaxCanvas" presStyleCnt="0"/>
      <dgm:spPr/>
    </dgm:pt>
    <dgm:pt modelId="{BF49912D-3FAA-46F0-8994-6346BC5DB4CB}" type="pres">
      <dgm:prSet presAssocID="{7F7123EF-5C10-44C6-A275-4FDF14C11915}" presName="parentComposite" presStyleCnt="0"/>
      <dgm:spPr/>
    </dgm:pt>
    <dgm:pt modelId="{0D9ABC69-AB42-4EAF-8098-E6D5345DE9B6}" type="pres">
      <dgm:prSet presAssocID="{7F7123EF-5C10-44C6-A275-4FDF14C11915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GB"/>
        </a:p>
      </dgm:t>
    </dgm:pt>
    <dgm:pt modelId="{554432A5-E0BE-493C-BA2F-96457D15F0BB}" type="pres">
      <dgm:prSet presAssocID="{7F7123EF-5C10-44C6-A275-4FDF14C11915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GB"/>
        </a:p>
      </dgm:t>
    </dgm:pt>
    <dgm:pt modelId="{90A5A7DA-080B-4AE0-BF30-7DCDA5B097C6}" type="pres">
      <dgm:prSet presAssocID="{7F7123EF-5C10-44C6-A275-4FDF14C11915}" presName="childrenComposite" presStyleCnt="0"/>
      <dgm:spPr/>
    </dgm:pt>
    <dgm:pt modelId="{07ADCAF8-1D0A-4BBC-A5D5-A6D2945510ED}" type="pres">
      <dgm:prSet presAssocID="{7F7123EF-5C10-44C6-A275-4FDF14C11915}" presName="dummyMaxCanvas_ChildArea" presStyleCnt="0"/>
      <dgm:spPr/>
    </dgm:pt>
    <dgm:pt modelId="{FC3B3CBA-C77D-44F1-8F08-DD33CB53386C}" type="pres">
      <dgm:prSet presAssocID="{7F7123EF-5C10-44C6-A275-4FDF14C11915}" presName="fulcrum" presStyleLbl="alignAccFollowNode1" presStyleIdx="2" presStyleCnt="4"/>
      <dgm:spPr/>
    </dgm:pt>
    <dgm:pt modelId="{737972AC-1767-4B34-9AFF-B1B30B9629C0}" type="pres">
      <dgm:prSet presAssocID="{7F7123EF-5C10-44C6-A275-4FDF14C11915}" presName="balance_11" presStyleLbl="alignAccFollowNode1" presStyleIdx="3" presStyleCnt="4">
        <dgm:presLayoutVars>
          <dgm:bulletEnabled val="1"/>
        </dgm:presLayoutVars>
      </dgm:prSet>
      <dgm:spPr/>
    </dgm:pt>
    <dgm:pt modelId="{3B085199-C7F8-4F95-970A-EB434715DF3E}" type="pres">
      <dgm:prSet presAssocID="{7F7123EF-5C10-44C6-A275-4FDF14C11915}" presName="left_11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2A68A5-864F-4C36-9810-79E1296857CC}" type="pres">
      <dgm:prSet presAssocID="{7F7123EF-5C10-44C6-A275-4FDF14C11915}" presName="right_11_1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08BA1C2-9282-4F58-B3A1-440A526B7D18}" type="presOf" srcId="{82764679-B665-4DAA-B9CC-F1D3AB0CFA63}" destId="{0D9ABC69-AB42-4EAF-8098-E6D5345DE9B6}" srcOrd="0" destOrd="0" presId="urn:microsoft.com/office/officeart/2005/8/layout/balance1"/>
    <dgm:cxn modelId="{89FA43DE-EB36-4245-8636-F89DD684C034}" type="presOf" srcId="{6C37E97D-1199-4EDC-9849-158606F40E59}" destId="{AE2A68A5-864F-4C36-9810-79E1296857CC}" srcOrd="0" destOrd="0" presId="urn:microsoft.com/office/officeart/2005/8/layout/balance1"/>
    <dgm:cxn modelId="{849996E9-6385-40C0-A37E-9542E5921E9F}" type="presOf" srcId="{7F7123EF-5C10-44C6-A275-4FDF14C11915}" destId="{07173F12-EF2D-4831-8B71-86EFC51B472A}" srcOrd="0" destOrd="0" presId="urn:microsoft.com/office/officeart/2005/8/layout/balance1"/>
    <dgm:cxn modelId="{943A7235-330A-4D46-9D71-ABDC18BD53CD}" type="presOf" srcId="{37CD9455-2EBD-4079-BE22-727069856A29}" destId="{3B085199-C7F8-4F95-970A-EB434715DF3E}" srcOrd="0" destOrd="0" presId="urn:microsoft.com/office/officeart/2005/8/layout/balance1"/>
    <dgm:cxn modelId="{23E9D8F8-572F-44F4-884C-EDD54A4A09B6}" srcId="{82764679-B665-4DAA-B9CC-F1D3AB0CFA63}" destId="{37CD9455-2EBD-4079-BE22-727069856A29}" srcOrd="0" destOrd="0" parTransId="{C26D8D1A-A076-47E5-B004-7F145627F5CA}" sibTransId="{AEDDF07E-7208-4CFE-95B1-4E94D9037B22}"/>
    <dgm:cxn modelId="{687C3CEC-9D29-445B-9677-5F7A4FD83015}" srcId="{0955F0C7-8FDB-46A4-94C5-DE28707E2C8E}" destId="{6C37E97D-1199-4EDC-9849-158606F40E59}" srcOrd="0" destOrd="0" parTransId="{FD702A92-8962-4107-803F-91B27D2D7819}" sibTransId="{C3CDFF74-3560-401C-B1C6-FBA9F74F8FDF}"/>
    <dgm:cxn modelId="{C69AE8EE-4147-4D24-9BD7-F0B40A340940}" type="presOf" srcId="{0955F0C7-8FDB-46A4-94C5-DE28707E2C8E}" destId="{554432A5-E0BE-493C-BA2F-96457D15F0BB}" srcOrd="0" destOrd="0" presId="urn:microsoft.com/office/officeart/2005/8/layout/balance1"/>
    <dgm:cxn modelId="{8D145DDA-24FA-40CB-BCDB-4D83C6078339}" srcId="{7F7123EF-5C10-44C6-A275-4FDF14C11915}" destId="{0955F0C7-8FDB-46A4-94C5-DE28707E2C8E}" srcOrd="1" destOrd="0" parTransId="{E86662B6-F439-410D-AB6E-DD7942056AD8}" sibTransId="{E516FA16-E50D-476F-B254-B46AF6373511}"/>
    <dgm:cxn modelId="{80F876D2-20FE-4426-A411-2752758EFE74}" srcId="{7F7123EF-5C10-44C6-A275-4FDF14C11915}" destId="{82764679-B665-4DAA-B9CC-F1D3AB0CFA63}" srcOrd="0" destOrd="0" parTransId="{5FB084D3-A887-49AF-ABE1-E0A20158F68C}" sibTransId="{A9AC64D8-6A2A-40A5-8AD8-C2080A51AE06}"/>
    <dgm:cxn modelId="{B2E6CDA3-EE03-4141-A804-E84BC5A9157F}" type="presParOf" srcId="{07173F12-EF2D-4831-8B71-86EFC51B472A}" destId="{C0572DCC-CC2E-48DA-A612-91D59737AFE4}" srcOrd="0" destOrd="0" presId="urn:microsoft.com/office/officeart/2005/8/layout/balance1"/>
    <dgm:cxn modelId="{4DE4901E-34CD-4525-8F8B-4B57DBD97B1B}" type="presParOf" srcId="{07173F12-EF2D-4831-8B71-86EFC51B472A}" destId="{BF49912D-3FAA-46F0-8994-6346BC5DB4CB}" srcOrd="1" destOrd="0" presId="urn:microsoft.com/office/officeart/2005/8/layout/balance1"/>
    <dgm:cxn modelId="{B253A274-46BD-4416-9F02-192D1BA9E2F2}" type="presParOf" srcId="{BF49912D-3FAA-46F0-8994-6346BC5DB4CB}" destId="{0D9ABC69-AB42-4EAF-8098-E6D5345DE9B6}" srcOrd="0" destOrd="0" presId="urn:microsoft.com/office/officeart/2005/8/layout/balance1"/>
    <dgm:cxn modelId="{82CB73A6-FD12-4CD5-B4F2-00CDC2AEE05A}" type="presParOf" srcId="{BF49912D-3FAA-46F0-8994-6346BC5DB4CB}" destId="{554432A5-E0BE-493C-BA2F-96457D15F0BB}" srcOrd="1" destOrd="0" presId="urn:microsoft.com/office/officeart/2005/8/layout/balance1"/>
    <dgm:cxn modelId="{21E2E1F2-B63D-45D9-9608-4288CEB341E0}" type="presParOf" srcId="{07173F12-EF2D-4831-8B71-86EFC51B472A}" destId="{90A5A7DA-080B-4AE0-BF30-7DCDA5B097C6}" srcOrd="2" destOrd="0" presId="urn:microsoft.com/office/officeart/2005/8/layout/balance1"/>
    <dgm:cxn modelId="{51162579-0988-44AE-8E26-E1D93D946AEA}" type="presParOf" srcId="{90A5A7DA-080B-4AE0-BF30-7DCDA5B097C6}" destId="{07ADCAF8-1D0A-4BBC-A5D5-A6D2945510ED}" srcOrd="0" destOrd="0" presId="urn:microsoft.com/office/officeart/2005/8/layout/balance1"/>
    <dgm:cxn modelId="{C60E3CC5-D4D9-4677-9EB7-1ED2026F6ABC}" type="presParOf" srcId="{90A5A7DA-080B-4AE0-BF30-7DCDA5B097C6}" destId="{FC3B3CBA-C77D-44F1-8F08-DD33CB53386C}" srcOrd="1" destOrd="0" presId="urn:microsoft.com/office/officeart/2005/8/layout/balance1"/>
    <dgm:cxn modelId="{AF55B7DA-E7CA-41CE-ADAF-E61410FF7A6F}" type="presParOf" srcId="{90A5A7DA-080B-4AE0-BF30-7DCDA5B097C6}" destId="{737972AC-1767-4B34-9AFF-B1B30B9629C0}" srcOrd="2" destOrd="0" presId="urn:microsoft.com/office/officeart/2005/8/layout/balance1"/>
    <dgm:cxn modelId="{12D22735-08C0-4E39-A028-F80206F4D2CD}" type="presParOf" srcId="{90A5A7DA-080B-4AE0-BF30-7DCDA5B097C6}" destId="{3B085199-C7F8-4F95-970A-EB434715DF3E}" srcOrd="3" destOrd="0" presId="urn:microsoft.com/office/officeart/2005/8/layout/balance1"/>
    <dgm:cxn modelId="{699575DD-CD86-4820-BBBB-AB9C4433567E}" type="presParOf" srcId="{90A5A7DA-080B-4AE0-BF30-7DCDA5B097C6}" destId="{AE2A68A5-864F-4C36-9810-79E1296857CC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ABC69-AB42-4EAF-8098-E6D5345DE9B6}">
      <dsp:nvSpPr>
        <dsp:cNvPr id="0" name=""/>
        <dsp:cNvSpPr/>
      </dsp:nvSpPr>
      <dsp:spPr>
        <a:xfrm>
          <a:off x="1293831" y="0"/>
          <a:ext cx="1477604" cy="820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Male</a:t>
          </a:r>
        </a:p>
      </dsp:txBody>
      <dsp:txXfrm>
        <a:off x="1317874" y="24043"/>
        <a:ext cx="1429518" cy="772805"/>
      </dsp:txXfrm>
    </dsp:sp>
    <dsp:sp modelId="{554432A5-E0BE-493C-BA2F-96457D15F0BB}">
      <dsp:nvSpPr>
        <dsp:cNvPr id="0" name=""/>
        <dsp:cNvSpPr/>
      </dsp:nvSpPr>
      <dsp:spPr>
        <a:xfrm>
          <a:off x="3428148" y="0"/>
          <a:ext cx="1477604" cy="820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Female</a:t>
          </a:r>
        </a:p>
      </dsp:txBody>
      <dsp:txXfrm>
        <a:off x="3452191" y="24043"/>
        <a:ext cx="1429518" cy="772805"/>
      </dsp:txXfrm>
    </dsp:sp>
    <dsp:sp modelId="{FC3B3CBA-C77D-44F1-8F08-DD33CB53386C}">
      <dsp:nvSpPr>
        <dsp:cNvPr id="0" name=""/>
        <dsp:cNvSpPr/>
      </dsp:nvSpPr>
      <dsp:spPr>
        <a:xfrm>
          <a:off x="2791957" y="3488787"/>
          <a:ext cx="615668" cy="615668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7972AC-1767-4B34-9AFF-B1B30B9629C0}">
      <dsp:nvSpPr>
        <dsp:cNvPr id="0" name=""/>
        <dsp:cNvSpPr/>
      </dsp:nvSpPr>
      <dsp:spPr>
        <a:xfrm>
          <a:off x="1252786" y="3231027"/>
          <a:ext cx="3694010" cy="249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085199-C7F8-4F95-970A-EB434715DF3E}">
      <dsp:nvSpPr>
        <dsp:cNvPr id="0" name=""/>
        <dsp:cNvSpPr/>
      </dsp:nvSpPr>
      <dsp:spPr>
        <a:xfrm>
          <a:off x="1293831" y="1001487"/>
          <a:ext cx="1477604" cy="21999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kern="1200"/>
            <a:t>32</a:t>
          </a:r>
        </a:p>
      </dsp:txBody>
      <dsp:txXfrm>
        <a:off x="1365962" y="1073618"/>
        <a:ext cx="1333342" cy="2055726"/>
      </dsp:txXfrm>
    </dsp:sp>
    <dsp:sp modelId="{AE2A68A5-864F-4C36-9810-79E1296857CC}">
      <dsp:nvSpPr>
        <dsp:cNvPr id="0" name=""/>
        <dsp:cNvSpPr/>
      </dsp:nvSpPr>
      <dsp:spPr>
        <a:xfrm>
          <a:off x="3428148" y="1001487"/>
          <a:ext cx="1477604" cy="21999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kern="1200"/>
            <a:t>28</a:t>
          </a:r>
        </a:p>
      </dsp:txBody>
      <dsp:txXfrm>
        <a:off x="3500279" y="1073618"/>
        <a:ext cx="1333342" cy="2055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6DAF4EC-F148-4C94-A21C-362FFEA69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71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/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584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5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A5FC6744-589A-4853-887F-C07F70A75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9724C-0977-4663-98AA-439FD5F7C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6C27C-A1B2-43BC-A1D9-2D9E857C6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3FCBF-3A15-4C14-890D-2C4E6724B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6315B-EB46-4316-8227-9506F5A6FE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B0128-5D1D-4A6C-97CF-1E84DD0F9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1D59C-9ABE-4235-B1C8-24C30865F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37D3D-EC13-4EF0-8F54-94342E98A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95245-3C67-4C28-AE53-74092D512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02B16-92BA-47D2-9599-A4027D0C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2ACA1-26B6-48FB-AC27-6005B1752B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3482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82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3482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82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C5AE1EC-719B-45F2-A711-E82E5448F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764704"/>
            <a:ext cx="7772400" cy="2021354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Palatino Linotype" pitchFamily="18" charset="0"/>
              </a:rPr>
              <a:t>Relevance </a:t>
            </a:r>
            <a:r>
              <a:rPr lang="en-US" dirty="0">
                <a:latin typeface="Palatino Linotype" pitchFamily="18" charset="0"/>
              </a:rPr>
              <a:t>of </a:t>
            </a:r>
            <a:r>
              <a:rPr lang="en-US" dirty="0" err="1">
                <a:latin typeface="Palatino Linotype" pitchFamily="18" charset="0"/>
              </a:rPr>
              <a:t>Girmit</a:t>
            </a:r>
            <a:r>
              <a:rPr lang="en-US" dirty="0">
                <a:latin typeface="Palatino Linotype" pitchFamily="18" charset="0"/>
              </a:rPr>
              <a:t> in Contemporary Fiji: </a:t>
            </a:r>
            <a:r>
              <a:rPr lang="en-US" dirty="0" smtClean="0">
                <a:latin typeface="Palatino Linotype" pitchFamily="18" charset="0"/>
              </a:rPr>
              <a:t/>
            </a:r>
            <a:br>
              <a:rPr lang="en-US" dirty="0" smtClean="0">
                <a:latin typeface="Palatino Linotype" pitchFamily="18" charset="0"/>
              </a:rPr>
            </a:br>
            <a:r>
              <a:rPr lang="en-US" dirty="0" smtClean="0">
                <a:latin typeface="Palatino Linotype" pitchFamily="18" charset="0"/>
              </a:rPr>
              <a:t>Results </a:t>
            </a:r>
            <a:r>
              <a:rPr lang="en-US" dirty="0">
                <a:latin typeface="Palatino Linotype" pitchFamily="18" charset="0"/>
              </a:rPr>
              <a:t>of a </a:t>
            </a:r>
            <a:r>
              <a:rPr lang="en-US" dirty="0" smtClean="0">
                <a:latin typeface="Palatino Linotype" pitchFamily="18" charset="0"/>
              </a:rPr>
              <a:t>Pilot Study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717032"/>
            <a:ext cx="4572000" cy="2736304"/>
          </a:xfrm>
        </p:spPr>
        <p:txBody>
          <a:bodyPr/>
          <a:lstStyle/>
          <a:p>
            <a:pPr algn="ctr" eaLnBrk="1" hangingPunct="1"/>
            <a:r>
              <a:rPr lang="en-US" sz="2200" dirty="0">
                <a:latin typeface="Times New Roman" pitchFamily="18" charset="0"/>
              </a:rPr>
              <a:t>International Conference - Indian </a:t>
            </a:r>
            <a:r>
              <a:rPr lang="en-US" sz="2200" dirty="0" err="1">
                <a:latin typeface="Times New Roman" pitchFamily="18" charset="0"/>
              </a:rPr>
              <a:t>Indentureship</a:t>
            </a:r>
            <a:r>
              <a:rPr lang="en-US" sz="2200" dirty="0">
                <a:latin typeface="Times New Roman" pitchFamily="18" charset="0"/>
              </a:rPr>
              <a:t> and </a:t>
            </a:r>
            <a:r>
              <a:rPr lang="en-US" sz="2200" dirty="0" err="1">
                <a:latin typeface="Times New Roman" pitchFamily="18" charset="0"/>
              </a:rPr>
              <a:t>Girmitiya</a:t>
            </a:r>
            <a:r>
              <a:rPr lang="en-US" sz="2200" dirty="0">
                <a:latin typeface="Times New Roman" pitchFamily="18" charset="0"/>
              </a:rPr>
              <a:t> Descendants</a:t>
            </a:r>
            <a:r>
              <a:rPr lang="en-US" sz="2200" dirty="0" smtClean="0">
                <a:latin typeface="Times New Roman" pitchFamily="18" charset="0"/>
              </a:rPr>
              <a:t>: Past</a:t>
            </a:r>
            <a:r>
              <a:rPr lang="en-US" sz="2200" dirty="0">
                <a:latin typeface="Times New Roman" pitchFamily="18" charset="0"/>
              </a:rPr>
              <a:t>, Present and Future</a:t>
            </a:r>
          </a:p>
          <a:p>
            <a:pPr algn="ctr" eaLnBrk="1" hangingPunct="1"/>
            <a:r>
              <a:rPr lang="en-US" sz="1800" dirty="0" smtClean="0">
                <a:latin typeface="Times New Roman" pitchFamily="18" charset="0"/>
              </a:rPr>
              <a:t>(22-24</a:t>
            </a:r>
            <a:r>
              <a:rPr lang="en-US" sz="1800" baseline="30000" dirty="0" smtClean="0">
                <a:latin typeface="Times New Roman" pitchFamily="18" charset="0"/>
              </a:rPr>
              <a:t>th</a:t>
            </a:r>
            <a:r>
              <a:rPr lang="en-US" sz="1800" dirty="0" smtClean="0">
                <a:latin typeface="Times New Roman" pitchFamily="18" charset="0"/>
              </a:rPr>
              <a:t> March, 2017) </a:t>
            </a:r>
          </a:p>
          <a:p>
            <a:pPr algn="ctr" eaLnBrk="1" hangingPunct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University of Fiji,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Lautoka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eaLnBrk="1" hangingPunct="1"/>
            <a:r>
              <a:rPr lang="en-US" sz="2400" dirty="0" smtClean="0">
                <a:latin typeface="Times New Roman" pitchFamily="18" charset="0"/>
              </a:rPr>
              <a:t>By </a:t>
            </a:r>
            <a:r>
              <a:rPr lang="en-US" sz="2400" b="1" smtClean="0">
                <a:latin typeface="Times New Roman" pitchFamily="18" charset="0"/>
              </a:rPr>
              <a:t>Subhash Appana,</a:t>
            </a:r>
            <a:endParaRPr lang="en-US" sz="2400" b="1" dirty="0" smtClean="0">
              <a:latin typeface="Times New Roman" pitchFamily="18" charset="0"/>
            </a:endParaRPr>
          </a:p>
          <a:p>
            <a:pPr algn="ctr" eaLnBrk="1" hangingPunct="1"/>
            <a:r>
              <a:rPr lang="en-US" sz="2400" b="1" dirty="0" err="1" smtClean="0">
                <a:latin typeface="Times New Roman" pitchFamily="18" charset="0"/>
              </a:rPr>
              <a:t>Atishwar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</a:rPr>
              <a:t>Pandaram</a:t>
            </a:r>
            <a:r>
              <a:rPr lang="en-US" sz="2400" b="1" dirty="0" smtClean="0">
                <a:latin typeface="Times New Roman" pitchFamily="18" charset="0"/>
              </a:rPr>
              <a:t> &amp;</a:t>
            </a:r>
          </a:p>
          <a:p>
            <a:pPr algn="ctr" eaLnBrk="1" hangingPunct="1"/>
            <a:r>
              <a:rPr lang="en-US" sz="2400" b="1" dirty="0" err="1" smtClean="0">
                <a:latin typeface="Times New Roman" pitchFamily="18" charset="0"/>
              </a:rPr>
              <a:t>Shavneet</a:t>
            </a:r>
            <a:r>
              <a:rPr lang="en-US" sz="2400" b="1" dirty="0" smtClean="0">
                <a:latin typeface="Times New Roman" pitchFamily="18" charset="0"/>
              </a:rPr>
              <a:t> Sharma</a:t>
            </a:r>
            <a:endParaRPr lang="en-US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Aims of Presentation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57438"/>
            <a:ext cx="8198296" cy="42862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Share survey results on the relevance of </a:t>
            </a:r>
            <a:r>
              <a:rPr lang="en-US" dirty="0" err="1" smtClean="0">
                <a:latin typeface="Times New Roman" pitchFamily="18" charset="0"/>
              </a:rPr>
              <a:t>girmit</a:t>
            </a:r>
            <a:r>
              <a:rPr lang="en-US" dirty="0" smtClean="0">
                <a:latin typeface="Times New Roman" pitchFamily="18" charset="0"/>
              </a:rPr>
              <a:t> in contemporary Indo-Fijian youth</a:t>
            </a:r>
          </a:p>
          <a:p>
            <a:pPr eaLnBrk="1" hangingPunct="1">
              <a:buNone/>
            </a:pPr>
            <a:endParaRPr lang="en-US" sz="1100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To evaluate and discuss the knowledge of </a:t>
            </a:r>
            <a:r>
              <a:rPr lang="en-US" dirty="0" err="1" smtClean="0">
                <a:latin typeface="Times New Roman" pitchFamily="18" charset="0"/>
              </a:rPr>
              <a:t>girmit</a:t>
            </a:r>
            <a:r>
              <a:rPr lang="en-US" dirty="0">
                <a:latin typeface="Times New Roman" pitchFamily="18" charset="0"/>
              </a:rPr>
              <a:t> in contemporary Indo-Fijian youth</a:t>
            </a:r>
          </a:p>
          <a:p>
            <a:pPr eaLnBrk="1" hangingPunct="1">
              <a:buFont typeface="Wingdings" pitchFamily="2" charset="2"/>
              <a:buNone/>
            </a:pPr>
            <a:endParaRPr lang="en-US" sz="1100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What to do from here?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Methodology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57438"/>
            <a:ext cx="8198296" cy="42862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Sample survey in university classrooms among students </a:t>
            </a:r>
          </a:p>
          <a:p>
            <a:pPr eaLnBrk="1" hangingPunct="1">
              <a:buNone/>
            </a:pPr>
            <a:endParaRPr lang="en-US" sz="700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8 research assistants with an approximate </a:t>
            </a:r>
            <a:r>
              <a:rPr lang="en-US" dirty="0">
                <a:latin typeface="Times New Roman" pitchFamily="18" charset="0"/>
              </a:rPr>
              <a:t>timeframe of 60 </a:t>
            </a:r>
            <a:r>
              <a:rPr lang="en-US" dirty="0" smtClean="0">
                <a:latin typeface="Times New Roman" pitchFamily="18" charset="0"/>
              </a:rPr>
              <a:t>minutes</a:t>
            </a:r>
            <a:endParaRPr lang="en-US" dirty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700" dirty="0" smtClean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Nothing </a:t>
            </a:r>
            <a:r>
              <a:rPr lang="en-US" dirty="0" smtClean="0">
                <a:latin typeface="Times New Roman" pitchFamily="18" charset="0"/>
              </a:rPr>
              <a:t>said </a:t>
            </a:r>
            <a:r>
              <a:rPr lang="en-US" dirty="0">
                <a:latin typeface="Times New Roman" pitchFamily="18" charset="0"/>
              </a:rPr>
              <a:t>about the content of the questionnaire except that it had to do with Indo-Fijian </a:t>
            </a:r>
            <a:r>
              <a:rPr lang="en-US" dirty="0" smtClean="0">
                <a:latin typeface="Times New Roman" pitchFamily="18" charset="0"/>
              </a:rPr>
              <a:t>students</a:t>
            </a:r>
          </a:p>
          <a:p>
            <a:pPr marL="0" indent="0" eaLnBrk="1" hangingPunct="1">
              <a:buNone/>
            </a:pPr>
            <a:endParaRPr lang="en-US" sz="700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Respondents not </a:t>
            </a:r>
            <a:r>
              <a:rPr lang="en-US" dirty="0">
                <a:latin typeface="Times New Roman" pitchFamily="18" charset="0"/>
              </a:rPr>
              <a:t>allowed to consult </a:t>
            </a:r>
            <a:r>
              <a:rPr lang="en-US" dirty="0" smtClean="0">
                <a:latin typeface="Times New Roman" pitchFamily="18" charset="0"/>
              </a:rPr>
              <a:t>or communicate </a:t>
            </a:r>
            <a:r>
              <a:rPr lang="en-US" dirty="0">
                <a:latin typeface="Times New Roman" pitchFamily="18" charset="0"/>
              </a:rPr>
              <a:t>with each other while filling the </a:t>
            </a:r>
            <a:r>
              <a:rPr lang="en-US" dirty="0" smtClean="0">
                <a:latin typeface="Times New Roman" pitchFamily="18" charset="0"/>
              </a:rPr>
              <a:t>questionnaires</a:t>
            </a:r>
          </a:p>
        </p:txBody>
      </p:sp>
    </p:spTree>
    <p:extLst>
      <p:ext uri="{BB962C8B-B14F-4D97-AF65-F5344CB8AC3E}">
        <p14:creationId xmlns:p14="http://schemas.microsoft.com/office/powerpoint/2010/main" val="102826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29678872"/>
              </p:ext>
            </p:extLst>
          </p:nvPr>
        </p:nvGraphicFramePr>
        <p:xfrm>
          <a:off x="1259632" y="2420888"/>
          <a:ext cx="727280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2435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89832740"/>
              </p:ext>
            </p:extLst>
          </p:nvPr>
        </p:nvGraphicFramePr>
        <p:xfrm>
          <a:off x="1828800" y="2492896"/>
          <a:ext cx="6199584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250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926579929"/>
              </p:ext>
            </p:extLst>
          </p:nvPr>
        </p:nvGraphicFramePr>
        <p:xfrm>
          <a:off x="1403648" y="2420888"/>
          <a:ext cx="705678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0821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600945174"/>
              </p:ext>
            </p:extLst>
          </p:nvPr>
        </p:nvGraphicFramePr>
        <p:xfrm>
          <a:off x="1259632" y="2492896"/>
          <a:ext cx="727280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964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057792582"/>
              </p:ext>
            </p:extLst>
          </p:nvPr>
        </p:nvGraphicFramePr>
        <p:xfrm>
          <a:off x="1547664" y="2276872"/>
          <a:ext cx="669674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772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265979138"/>
              </p:ext>
            </p:extLst>
          </p:nvPr>
        </p:nvGraphicFramePr>
        <p:xfrm>
          <a:off x="1115616" y="2348880"/>
          <a:ext cx="741682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6719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8627878"/>
              </p:ext>
            </p:extLst>
          </p:nvPr>
        </p:nvGraphicFramePr>
        <p:xfrm>
          <a:off x="1403648" y="2348880"/>
          <a:ext cx="705678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031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395098911"/>
              </p:ext>
            </p:extLst>
          </p:nvPr>
        </p:nvGraphicFramePr>
        <p:xfrm>
          <a:off x="1475656" y="2348880"/>
          <a:ext cx="676875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1490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30534040"/>
              </p:ext>
            </p:extLst>
          </p:nvPr>
        </p:nvGraphicFramePr>
        <p:xfrm>
          <a:off x="1187624" y="2492896"/>
          <a:ext cx="72728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1968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775260779"/>
              </p:ext>
            </p:extLst>
          </p:nvPr>
        </p:nvGraphicFramePr>
        <p:xfrm>
          <a:off x="1187624" y="2348880"/>
          <a:ext cx="727280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4061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115497856"/>
              </p:ext>
            </p:extLst>
          </p:nvPr>
        </p:nvGraphicFramePr>
        <p:xfrm>
          <a:off x="1403648" y="2420888"/>
          <a:ext cx="712879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9774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941967749"/>
              </p:ext>
            </p:extLst>
          </p:nvPr>
        </p:nvGraphicFramePr>
        <p:xfrm>
          <a:off x="1475656" y="2348880"/>
          <a:ext cx="676875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093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Findings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198296" cy="3724275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78% of respondents declared themselves as descendants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girmitiya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8% said they were not, and 14% were not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sure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13.3% declared their level of knowledge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better than average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0.05% said that they learnt about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school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80% of respondents had seen photos linked to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20% had not seen any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-linked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photos have either been seen at the Museum or Syria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Park (19/60)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45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Findings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305800" cy="4307160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of respondents said they had no knowledge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monuments; 3% said they were not sure; while 47% said “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yes” 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monument location was scattered all over the place with not one respondent saying: Syria Park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Centre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72% said that it was “important” or “very important” to know about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said that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“important” or “very important”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Fiji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87% agreed that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girmit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included in the school curriculum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39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Where to From Here?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3924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Questions/Comments?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3924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Vina’a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va’levu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Tx/>
              <a:buNone/>
              <a:defRPr/>
            </a:pPr>
            <a:endParaRPr lang="en-US" sz="6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Thank you</a:t>
            </a:r>
          </a:p>
          <a:p>
            <a:pPr lvl="1" eaLnBrk="1" hangingPunct="1">
              <a:buFontTx/>
              <a:buNone/>
              <a:defRPr/>
            </a:pPr>
            <a:endParaRPr lang="en-US" sz="6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Dhanyavaad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12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12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1200" dirty="0" smtClean="0">
              <a:latin typeface="Times New Roman" pitchFamily="18" charset="0"/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</a:rPr>
              <a:t>Subhash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</a:rPr>
              <a:t>Appanna</a:t>
            </a:r>
            <a:endParaRPr lang="en-US" sz="16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160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</a:rPr>
              <a:t>22/3/2017</a:t>
            </a:r>
            <a:endParaRPr lang="en-US" sz="16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</Template>
  <TotalTime>696</TotalTime>
  <Words>374</Words>
  <Application>Microsoft Office PowerPoint</Application>
  <PresentationFormat>On-screen Show (4:3)</PresentationFormat>
  <Paragraphs>70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Palatino Linotype</vt:lpstr>
      <vt:lpstr>Times New Roman</vt:lpstr>
      <vt:lpstr>Wingdings</vt:lpstr>
      <vt:lpstr>Capsules</vt:lpstr>
      <vt:lpstr>Relevance of Girmit in Contemporary Fiji:  Results of a Pilot Study</vt:lpstr>
      <vt:lpstr>Aims of Presentation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Findings</vt:lpstr>
      <vt:lpstr>Findings</vt:lpstr>
      <vt:lpstr>Where to From Here?</vt:lpstr>
      <vt:lpstr>Questions/Comments?</vt:lpstr>
    </vt:vector>
  </TitlesOfParts>
  <Company>AIS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RESEARCH METHODS 4.718</dc:title>
  <dc:creator>subhash appanna</dc:creator>
  <cp:lastModifiedBy>Subhash Appana</cp:lastModifiedBy>
  <cp:revision>163</cp:revision>
  <cp:lastPrinted>2017-03-21T04:43:09Z</cp:lastPrinted>
  <dcterms:created xsi:type="dcterms:W3CDTF">2009-05-12T00:48:14Z</dcterms:created>
  <dcterms:modified xsi:type="dcterms:W3CDTF">2017-04-03T00:08:54Z</dcterms:modified>
</cp:coreProperties>
</file>